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notesMasterIdLst>
    <p:notesMasterId r:id="rId40"/>
  </p:notesMasterIdLst>
  <p:handoutMasterIdLst>
    <p:handoutMasterId r:id="rId41"/>
  </p:handoutMasterIdLst>
  <p:sldIdLst>
    <p:sldId id="344" r:id="rId4"/>
    <p:sldId id="332" r:id="rId5"/>
    <p:sldId id="264" r:id="rId6"/>
    <p:sldId id="355" r:id="rId7"/>
    <p:sldId id="321" r:id="rId8"/>
    <p:sldId id="368" r:id="rId9"/>
    <p:sldId id="342" r:id="rId10"/>
    <p:sldId id="360" r:id="rId11"/>
    <p:sldId id="361" r:id="rId12"/>
    <p:sldId id="371" r:id="rId13"/>
    <p:sldId id="343" r:id="rId14"/>
    <p:sldId id="387" r:id="rId15"/>
    <p:sldId id="329" r:id="rId16"/>
    <p:sldId id="369" r:id="rId17"/>
    <p:sldId id="286" r:id="rId18"/>
    <p:sldId id="288" r:id="rId19"/>
    <p:sldId id="295" r:id="rId20"/>
    <p:sldId id="336" r:id="rId21"/>
    <p:sldId id="370" r:id="rId22"/>
    <p:sldId id="374" r:id="rId23"/>
    <p:sldId id="345" r:id="rId24"/>
    <p:sldId id="366" r:id="rId25"/>
    <p:sldId id="268" r:id="rId26"/>
    <p:sldId id="373" r:id="rId27"/>
    <p:sldId id="382" r:id="rId28"/>
    <p:sldId id="378" r:id="rId29"/>
    <p:sldId id="379" r:id="rId30"/>
    <p:sldId id="380" r:id="rId31"/>
    <p:sldId id="367" r:id="rId32"/>
    <p:sldId id="376" r:id="rId33"/>
    <p:sldId id="388" r:id="rId34"/>
    <p:sldId id="389" r:id="rId35"/>
    <p:sldId id="372" r:id="rId36"/>
    <p:sldId id="377" r:id="rId37"/>
    <p:sldId id="390" r:id="rId38"/>
    <p:sldId id="265" r:id="rId39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128"/>
    <a:srgbClr val="76B82A"/>
    <a:srgbClr val="297732"/>
    <a:srgbClr val="247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364" autoAdjust="0"/>
  </p:normalViewPr>
  <p:slideViewPr>
    <p:cSldViewPr snapToGrid="0">
      <p:cViewPr>
        <p:scale>
          <a:sx n="110" d="100"/>
          <a:sy n="110" d="100"/>
        </p:scale>
        <p:origin x="1698" y="-132"/>
      </p:cViewPr>
      <p:guideLst>
        <p:guide orient="horz" pos="4156"/>
        <p:guide pos="1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304077" y="9721108"/>
            <a:ext cx="540261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06A20D08-E21F-4C7C-8B08-D2F280C1082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77" y="2017024"/>
            <a:ext cx="893343" cy="2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18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r>
              <a:rPr lang="fr-FR"/>
              <a:t>ATALS BIODIVERSIT2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FD89823E-82C9-4D5B-AE64-792A996D3D0E}" type="datetimeFigureOut">
              <a:rPr lang="fr-FR" smtClean="0"/>
              <a:pPr/>
              <a:t>24/03/2025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92D9E207-2F60-4FA7-B4FE-127C23E98DC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44232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01772-D90A-A9EC-8AD6-C6C54453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458CDF-2748-85D0-7D43-AB058D950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E780DC0-7A3D-8ABC-A8EE-809DA0F1C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Rapide présentation de qui je suis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2FB7F1-9C48-8F95-845A-E153AA2C0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4FF9DFC2-9D21-88AF-6947-2887C73114C0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473521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0C162-0D76-9F13-A508-B2D430A62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F51BFF-7E77-535A-8B7C-1AC05EA93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9437D66-AB2F-41DE-48B6-8A6E8C3A5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73E35-80CF-3C57-81C2-5B489E7CA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8537802A-757D-733A-AB20-D6F8F4D4AE59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477497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CCB4D-8167-62AF-EF44-D0A81F305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C6BA17-9B73-1BFD-2096-DF5265E3F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75BA746-AB40-3FEC-35F2-9BEDE9801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96B38A-3224-A61E-432A-816C024A8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FCEEE42B-8BD0-2ED8-1A69-BD0F385BE66A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320255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95B4-145B-626B-A1CE-33806FCF8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E56B4E-6D58-9057-AABE-7BD36A06F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8C15836-2CEF-69ED-5AF0-58697FA20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DE24EF-98E5-7185-40A5-666048978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7CAAEDF6-15E4-CAD5-B22E-54EC963A642D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40475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A97E3-9DB7-AB7F-CB79-415090D8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77C484-7C63-3D7B-7490-8B685A3D0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0D760F0-FE6B-421D-95F2-60005ADF1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13 RNR et RNN</a:t>
            </a:r>
            <a:br>
              <a:rPr lang="fr-FR" dirty="0"/>
            </a:br>
            <a:r>
              <a:rPr lang="fr-FR" dirty="0"/>
              <a:t>Un travail multisite : avancer ensemble, avec des échanges, des décisions communes ou non…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A27B4B-7F28-443A-E60F-BCF098DBBE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A3C44EAB-6632-14DE-1ADD-E9A4C13B8F90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9055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A862E-0364-1A56-F2A1-CAB24280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A11358C-F04C-A504-538E-20BED70AE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CE51306-DCF0-7CFE-EFFE-A681BC1C1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niveau d’eau du marais de l’</a:t>
            </a:r>
            <a:r>
              <a:rPr lang="fr-FR" dirty="0" err="1"/>
              <a:t>Ilon</a:t>
            </a:r>
            <a:r>
              <a:rPr lang="fr-FR" dirty="0"/>
              <a:t> Ouest est donc totalement dépendant des variations du niveau d’eau du grand canal de la vallée des Baux, lui-même dépendant du niveau de la nappe, des précipitations et du ruissellement, de l’intensité du pompage effectué dans la vallée et du niveau du canal d’Arles à Fos.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51DE4-92C5-01FC-0659-A362AFD6E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BB00F83D-89FC-EFD8-48B2-D2F80829F9F5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754099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DADE-6962-4404-90A3-1068B145553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896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DADE-6962-4404-90A3-1068B145553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722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CDADE-6962-4404-90A3-1068B145553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04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B6340-3741-22C6-9270-A59EA7CE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2D6069-C4BC-CFA1-C935-DD6DFD3F3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8B5F25-8EA9-2F0A-D638-32284126B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3707BC-D07B-1447-F114-0A086E9BF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A3C070CF-F8B5-8AA9-6288-6C794079480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4169386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D0749-5736-F3AA-C2F2-F360AD6BB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99D4A5-D2AA-2D1C-C18C-ECF02796B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719471-F050-4205-1046-EC9227339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07BB71-F11A-57A5-19B6-DCA081F2D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164F03F8-EFA7-38C7-E79A-4B1489E77BEF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57029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520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E8005-66F6-9746-1DE6-CEC288AD8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8C8BBE-78E6-410B-F915-403B33CDE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E230D33-7C66-F5DE-F336-1EAA05D58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Nouveaux arrivants : Y a-t-il déjà des observations ponctuelles de certaines espèces, habituellement plus méridionales par exemple ? Quels types de milieux seront favorisés dans les conditions futures de l’aire protégée et quelles espèces pourraient y trouver refuge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06931-994E-A450-0016-FB13E1092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385CFB59-437B-9A87-2BC5-BC522EDDA54C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088446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31E9E-3EBE-80D2-42D4-E7C428BC7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4EE8A6-9E46-7CA7-F851-B329E2709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45FA4C-DA30-99E0-D718-E7EF563E3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CCF6C9-8F8D-66EF-5DA9-B57A16795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7D2AFCA4-0C2F-AB6F-E2B4-C97CFBD004C9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834550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276E8-4B3B-4C2F-916C-91DB8C3B6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7E6089-A8DD-B6DF-7E7A-6E887C6C3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383B493-5027-9AA7-082A-CC4EC6FCD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Nouveaux arrivants : Y a-t-il déjà des observations ponctuelles de certaines espèces, habituellement plus méridionales par exemple ? Quels types de milieux seront favorisés dans les conditions futures de l’aire protégée et quelles espèces pourraient y trouver refuge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4758A8-FE65-500D-73C6-955441D20F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5F578284-5B4C-34A0-3E4F-C536D8803E15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363621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Analyse croisée de 4 composantes qui représente la RN (interactions entre toutes)</a:t>
            </a:r>
            <a:br>
              <a:rPr lang="fr-FR" dirty="0"/>
            </a:br>
            <a:r>
              <a:rPr lang="fr-FR" dirty="0"/>
              <a:t>Sélection d’objets pour chaque composante </a:t>
            </a:r>
          </a:p>
          <a:p>
            <a:r>
              <a:rPr lang="fr-FR" dirty="0"/>
              <a:t>ZI plus large car RN =/= système isolé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838762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62C15-4ECE-36D1-687C-F54B3000F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F6BBA9-5EFA-314C-5EAB-0D37647A5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2D2B24-F1D6-8C22-9B93-8BF9DB39B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406B51-AD0A-A037-7FD1-A0F340E36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57CF858C-E12F-D0DA-27F6-04D99304ECE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809787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64729-B28C-95E7-E354-B545AF52B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B8123A-80CA-B2BA-EC98-783CF6FF1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3AB078-AF76-8185-B92A-0FE1E9E59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EE9BF4-A792-359B-C913-B738B3C64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A6EF032B-972B-1D23-A177-17976E9AF749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642003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F7B0-E34F-5044-0B53-2B2ED609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CA9C7D-3E0C-DD19-8354-9D82A4019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FFD5A9-C585-62DB-6AEC-6AE48532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7F502C-BF1B-867F-D340-EBE7D697D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3F840178-41D2-3CD3-A7C8-6F76C92B260E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07495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E7DE7-CB20-EE88-D2B5-1B82D1211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5C85D7-F135-0BF9-977E-1CC2C7573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4AEEF4-DF03-8A35-7298-9AEEB9E64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367B25-8BA2-C55C-8BD5-D3420506A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5899D6D1-D09C-1B37-4260-FEBBC2981BDF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071453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A1690-A22C-C6B2-1DEE-FFEE48160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7735F7-C8AE-C069-2EF5-51F1DE19B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D4BC86-0AA8-E42B-D433-40126F505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98A4C8-C713-D4D1-7374-74A1B1E38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4610B1EE-47B9-E830-8E04-6DDD6AA0955E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472210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ED6A3-5546-863B-1FAB-8E5038341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902741-3970-74AD-9CDC-12373A4FD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945E7C4-7D8B-D6C4-0258-2858C96C1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Nouveaux arrivants : Y a-t-il déjà des observations ponctuelles de certaines espèces, habituellement plus méridionales par exemple ? Quels types de milieux seront favorisés dans les conditions futures de l’aire protégée et quelles espèces pourraient y trouver refuge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3183A3-A31F-DBF8-0F14-8DBFB3691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6E81206E-E283-F225-ACB8-DC2167AC53F7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169268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701158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36702-DBC0-39E4-9205-BFD45F71F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4A4718-F9EB-C077-0DAF-853AA4C03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CC78BC-9782-E7DF-BED4-B2EFB5A16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C063CC-0CE6-04D6-4CDB-270C5181A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038B3C5F-3223-39E1-7E92-9D208979DFC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1605626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0E302-6FBE-2CB0-0703-2FAAC0A28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93197E-C06B-A729-9115-7856BBC67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6647D1-6998-822F-AF90-292385921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B9FAE3-1451-B278-2B47-CC5FF9707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2B3F54D0-D2CD-0799-778E-9A312109D92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2938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F939-84ED-DC67-8B60-C64B57F1B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92B9BB-71FA-ADE9-3FBE-5A390065E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A92097-97B2-A8BD-6538-E74D926BC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74373C-957E-9D8A-51A1-BFD8C0D5E4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54EF627D-206C-88AE-5580-95ADCC07120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288497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CDC08-F77F-ADF5-6274-93F9DFB3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63F929-D2AE-AF06-F2B1-80D7FE202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A49C5F2-8FD4-1D21-F992-412156259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96B461-0E66-A490-7485-FA25F879C1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4CAF14D8-80A5-2732-978C-F07EBA46E840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4004051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669B3-F6EE-9DE1-1C6B-27E1D942C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BF15DD-E2F3-723B-8FB3-04F9203A4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5DBE97F-8C4E-6455-917C-FCD62A0B3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/>
              <a:t>dézoomer dans le temps (projections à 2050-2100), dans l’espace (analyse de l’échelle du socio-écosystème, actions d’adaptation parfois en dehors du périmètre de l’aire protégée) et intellectuellement (prise de recul)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38DD1B-85C6-ACE6-AEB5-061472F25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70D17E81-891A-D6D3-5777-FBF9BA606422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12372894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41B7-B5E2-E57A-BA6F-88A4AF3B0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2F59D5-2D7C-E70D-D043-1F8AFA16B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A4AEF3A-4CBF-8E63-FE78-2091E7842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/>
              <a:t>dézoomer dans le temps (projections à 2050-2100), dans l’espace (analyse de l’échelle du socio-écosystème, actions d’adaptation parfois en dehors du périmètre de l’aire protégée) et intellectuellement (prise de recul)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89DEED-657E-A366-2083-95335F6308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70BE00E9-6EF2-1542-1A6A-E3EBC32DDC7D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1380400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1397999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F5575-D453-3749-D0E1-C7892621E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FE43A2-E10D-CAC4-F2B1-AC0B0D01F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C2A1989-A319-D6F6-365A-B754A0B7F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D412DB-338F-8F78-956B-33B8565687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81F48E33-0CBE-73A9-F1CE-63527E833387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93779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DB7B-3EC2-7E22-2339-F24C0F7C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475526-05B0-FB5C-4549-AA63CC182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A0A6BC-ABBC-B21A-3337-993F8F914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Rapidité des changements climatiques =&gt; impacts directs sur les écosystèmes et espèces qui ont de moins en moins le temps de s’adapter</a:t>
            </a:r>
            <a:br>
              <a:rPr lang="fr-FR" dirty="0"/>
            </a:br>
            <a:r>
              <a:rPr lang="fr-FR" dirty="0"/>
              <a:t>Aussi impacts sur les populations et les activités (inondations, agriculture, santé…)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09E859-5A70-2E97-4AF8-0CF23795D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6BCDF304-A4EE-175C-DD5E-E306E58FEEA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846373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B8FF2-7339-3BDC-4AA7-44379BB59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FC0583-929A-5D16-2767-04BF07DA2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8B8F7E-2DA5-C944-9B1E-1DAEC285B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Rapidité des changements climatiques =&gt; impacts directs sur les écosystèmes et espèces qui ont de moins en moins le temps de s’adapter</a:t>
            </a:r>
            <a:br>
              <a:rPr lang="fr-FR" dirty="0"/>
            </a:br>
            <a:r>
              <a:rPr lang="fr-FR" dirty="0"/>
              <a:t>Aussi impacts sur les populations et les activités (inondations, agriculture, santé…)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0EC6C7-F1F4-5BFD-EFDB-EF6E4EBBE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7B63CB8D-5A08-2C3F-452A-E680E45AB049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31381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14FE2-0923-1BA0-5D09-14117F466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F55C37-FC8F-740E-49E2-8B30CB8AF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5128D7-1BAA-C699-C9EC-B6DFDCF5B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Importance de l’atténuation mais pas suffisante car changements rapides</a:t>
            </a:r>
          </a:p>
          <a:p>
            <a:r>
              <a:rPr lang="fr-FR" dirty="0"/>
              <a:t>=&gt; un besoin de s’adapter, notamment pour les aires protégées dont la mission est de protéger un patrimoine naturel</a:t>
            </a:r>
            <a:br>
              <a:rPr lang="fr-FR" dirty="0"/>
            </a:br>
            <a:r>
              <a:rPr lang="fr-FR" dirty="0"/>
              <a:t>Rappel : c’est quoi une aire protégée ? C’est quoi l’adaptation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CD8500-C2DD-3977-F21F-2551CFC0C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B796A178-4556-921B-5832-E4C4B3CC656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225910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E65E7-93D4-6A41-6351-DA4B3B3CA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53607D-ADB9-FC17-B4F0-C72287701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4173A8-A52A-B527-6222-B3B62D4B6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Importance de l’atténuation mais pas suffisante car changements rapides</a:t>
            </a:r>
          </a:p>
          <a:p>
            <a:r>
              <a:rPr lang="fr-FR" dirty="0"/>
              <a:t>=&gt; un besoin de s’adapter, notamment pour les aires protégées dont la mission est de protéger un patrimoine naturel</a:t>
            </a:r>
            <a:br>
              <a:rPr lang="fr-FR" dirty="0"/>
            </a:br>
            <a:r>
              <a:rPr lang="fr-FR" dirty="0"/>
              <a:t>Rappel : c’est quoi une aire protégée ? C’est quoi l’adaptation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961BC6-1865-2A8F-C818-BD75A0264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3FACFC45-65DA-B8D2-6BAA-325E2963E0D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1721122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5B60A-1B05-624F-6D24-37DFCD554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87309A-DF99-4947-F623-39EBE2397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C71D4-EF5E-3C7B-554F-1933C2053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Importance de l’atténuation mais pas suffisante car changements rapides</a:t>
            </a:r>
          </a:p>
          <a:p>
            <a:r>
              <a:rPr lang="fr-FR" dirty="0"/>
              <a:t>=&gt; un besoin de s’adapter, notamment pour les aires protégées dont la mission est de protéger un patrimoine naturel</a:t>
            </a:r>
            <a:br>
              <a:rPr lang="fr-FR" dirty="0"/>
            </a:br>
            <a:r>
              <a:rPr lang="fr-FR" dirty="0"/>
              <a:t>Rappel : c’est quoi une aire protégée ? C’est quoi l’adaptation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495038-303D-49EB-3BD3-0694341A8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E207-2F60-4FA7-B4FE-127C23E98DC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CA5959F5-8794-C675-301F-4B9ED8E98542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ATALS BIODIVERSIT2</a:t>
            </a:r>
          </a:p>
        </p:txBody>
      </p:sp>
    </p:spTree>
    <p:extLst>
      <p:ext uri="{BB962C8B-B14F-4D97-AF65-F5344CB8AC3E}">
        <p14:creationId xmlns:p14="http://schemas.microsoft.com/office/powerpoint/2010/main" val="30421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A84B-0239-4381-B1CA-2F759DECA49F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56353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C356BE98-599C-4260-8A5A-2D59F552FC4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6" y="156177"/>
            <a:ext cx="1866827" cy="5429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6" y="156177"/>
            <a:ext cx="1866827" cy="5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9BC9-3EB0-4E7C-9765-88BE569CAECB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08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6F1E-8E5E-4EEF-9DA0-3F4FF60595E7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86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82F7A-6FD9-4631-802A-7BF60D144742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12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7CB2-7B68-44F3-9042-6B95ACBBA19D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70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1A68-AEE7-4FF3-925F-A72444176BB8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02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14600" y="6350539"/>
            <a:ext cx="2057400" cy="365125"/>
          </a:xfrm>
        </p:spPr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68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3267-9CA0-4708-9670-CBA15C4375E4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0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60E-59F9-4767-B8FF-F15303799061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9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8391-71F5-41EA-9E35-FC5082DB64A9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17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998E-FB72-4C14-B8B7-304AC9149FDA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22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40B0F-2CDA-48F7-AEA0-F5F4E952E0BC}" type="datetime1">
              <a:rPr lang="fr-FR" smtClean="0"/>
              <a:pPr/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6BE98-599C-4260-8A5A-2D59F552FC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6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0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image" Target="../media/image46.jpeg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58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32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3.png"/><Relationship Id="rId7" Type="http://schemas.openxmlformats.org/officeDocument/2006/relationships/image" Target="../media/image6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32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hyperlink" Target="https://cen-paca.org/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AA16D-B5CE-4A91-BF08-3C31523F4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lein air, ciel, eau, Polder&#10;&#10;Le contenu généré par l’IA peut être incorrect.">
            <a:extLst>
              <a:ext uri="{FF2B5EF4-FFF2-40B4-BE49-F238E27FC236}">
                <a16:creationId xmlns:a16="http://schemas.microsoft.com/office/drawing/2014/main" id="{AF169485-0E0A-E6E5-BAAA-39D32E25D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3" y="1022534"/>
            <a:ext cx="6951106" cy="463407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A89B0A8-E09D-68C5-F572-0C08AB4D5CEB}"/>
              </a:ext>
            </a:extLst>
          </p:cNvPr>
          <p:cNvSpPr txBox="1"/>
          <p:nvPr/>
        </p:nvSpPr>
        <p:spPr>
          <a:xfrm>
            <a:off x="1264616" y="5725647"/>
            <a:ext cx="43360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/>
              <a:t>Ophélia Abis </a:t>
            </a:r>
          </a:p>
          <a:p>
            <a:r>
              <a:rPr lang="fr-FR" sz="1200" b="1" dirty="0">
                <a:solidFill>
                  <a:schemeClr val="accent2"/>
                </a:solidFill>
              </a:rPr>
              <a:t>Chargée de mission </a:t>
            </a:r>
            <a:r>
              <a:rPr lang="fr-FR" sz="1200" b="1" dirty="0" err="1">
                <a:solidFill>
                  <a:schemeClr val="accent2"/>
                </a:solidFill>
              </a:rPr>
              <a:t>Natur’Adapt</a:t>
            </a:r>
            <a:r>
              <a:rPr lang="fr-FR" sz="1200" b="1" dirty="0">
                <a:solidFill>
                  <a:schemeClr val="accent2"/>
                </a:solidFill>
              </a:rPr>
              <a:t> Sud</a:t>
            </a:r>
          </a:p>
          <a:p>
            <a:r>
              <a:rPr lang="fr-FR" sz="1200" dirty="0"/>
              <a:t>Conservatoire d'espaces naturels de Provence-Alpes-Côte d'Azur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E3FA55-0D0F-6A93-AD50-25B08006D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549" y="5764158"/>
            <a:ext cx="1041778" cy="928800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8607F11-73CB-45DA-7C7B-DAF53ABA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0" name="Image 9" descr="Une image contenant Graphique, graphisme, art, conception&#10;&#10;Description générée automatiquement">
            <a:extLst>
              <a:ext uri="{FF2B5EF4-FFF2-40B4-BE49-F238E27FC236}">
                <a16:creationId xmlns:a16="http://schemas.microsoft.com/office/drawing/2014/main" id="{D2B79460-C2A4-B6FF-B24C-081EE14ADB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89" y="3419645"/>
            <a:ext cx="1028566" cy="557656"/>
          </a:xfrm>
          <a:prstGeom prst="rect">
            <a:avLst/>
          </a:prstGeom>
        </p:spPr>
      </p:pic>
      <p:pic>
        <p:nvPicPr>
          <p:cNvPr id="13" name="Image 12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FEEAF5BF-4CC0-F089-5D3F-DAB11156A5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23" y="3975383"/>
            <a:ext cx="908298" cy="458583"/>
          </a:xfrm>
          <a:prstGeom prst="rect">
            <a:avLst/>
          </a:prstGeom>
        </p:spPr>
      </p:pic>
      <p:pic>
        <p:nvPicPr>
          <p:cNvPr id="16" name="Image 15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D6C2300B-547F-2211-CB2B-7154D06E8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06" y="1493369"/>
            <a:ext cx="1204949" cy="994488"/>
          </a:xfrm>
          <a:prstGeom prst="rect">
            <a:avLst/>
          </a:prstGeom>
        </p:spPr>
      </p:pic>
      <p:pic>
        <p:nvPicPr>
          <p:cNvPr id="19" name="Image 18" descr="Une image contenant Police, Graphique, capture d’écran, texte&#10;&#10;Description générée automatiquement">
            <a:extLst>
              <a:ext uri="{FF2B5EF4-FFF2-40B4-BE49-F238E27FC236}">
                <a16:creationId xmlns:a16="http://schemas.microsoft.com/office/drawing/2014/main" id="{3C133C72-1DC1-11A4-931A-F1F7A3C4C7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12" y="2342923"/>
            <a:ext cx="946298" cy="733381"/>
          </a:xfrm>
          <a:prstGeom prst="rect">
            <a:avLst/>
          </a:prstGeom>
        </p:spPr>
      </p:pic>
      <p:pic>
        <p:nvPicPr>
          <p:cNvPr id="21" name="Image 20" descr="Une image contenant logo, obscurité, symbole, nuit&#10;&#10;Description générée automatiquement">
            <a:extLst>
              <a:ext uri="{FF2B5EF4-FFF2-40B4-BE49-F238E27FC236}">
                <a16:creationId xmlns:a16="http://schemas.microsoft.com/office/drawing/2014/main" id="{4EFA1CDA-5F17-D9BC-8949-11997DE1E0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95" y="2874957"/>
            <a:ext cx="1423524" cy="713326"/>
          </a:xfrm>
          <a:prstGeom prst="rect">
            <a:avLst/>
          </a:prstGeom>
        </p:spPr>
      </p:pic>
      <p:pic>
        <p:nvPicPr>
          <p:cNvPr id="7" name="Image 6" descr="Une image contenant texte, Graphique, clipart, graphisme&#10;&#10;Description générée automatiquement">
            <a:extLst>
              <a:ext uri="{FF2B5EF4-FFF2-40B4-BE49-F238E27FC236}">
                <a16:creationId xmlns:a16="http://schemas.microsoft.com/office/drawing/2014/main" id="{B705379C-4A0E-243D-ED5F-70FCCD9D8A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67" y="1055667"/>
            <a:ext cx="810788" cy="6492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7D229C-636E-D81F-BDEC-0C0F79DBD6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4191"/>
          <a:stretch/>
        </p:blipFill>
        <p:spPr>
          <a:xfrm>
            <a:off x="-8467" y="0"/>
            <a:ext cx="8475928" cy="6051282"/>
          </a:xfrm>
          <a:prstGeom prst="rect">
            <a:avLst/>
          </a:prstGeom>
        </p:spPr>
      </p:pic>
      <p:pic>
        <p:nvPicPr>
          <p:cNvPr id="5" name="Image 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7BE85A19-F212-D679-A95C-F926F60C8A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69" y="204202"/>
            <a:ext cx="1335975" cy="591712"/>
          </a:xfrm>
          <a:prstGeom prst="rect">
            <a:avLst/>
          </a:prstGeom>
        </p:spPr>
      </p:pic>
      <p:sp>
        <p:nvSpPr>
          <p:cNvPr id="3" name="ZoneTexte 8">
            <a:extLst>
              <a:ext uri="{FF2B5EF4-FFF2-40B4-BE49-F238E27FC236}">
                <a16:creationId xmlns:a16="http://schemas.microsoft.com/office/drawing/2014/main" id="{CBC7E9D3-80E3-58EF-5844-AA6F6ABF337C}"/>
              </a:ext>
            </a:extLst>
          </p:cNvPr>
          <p:cNvSpPr txBox="1"/>
          <p:nvPr/>
        </p:nvSpPr>
        <p:spPr>
          <a:xfrm>
            <a:off x="567339" y="4526895"/>
            <a:ext cx="6282194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err="1"/>
              <a:t>Natur’Adapt</a:t>
            </a:r>
            <a:r>
              <a:rPr lang="fr-FR" sz="2000" b="1" dirty="0"/>
              <a:t> Sud : Adaptation de la gestion des réserves naturelles de PACA au changement climatique</a:t>
            </a:r>
          </a:p>
          <a:p>
            <a:r>
              <a:rPr lang="fr-FR" sz="1600" dirty="0">
                <a:solidFill>
                  <a:srgbClr val="297732"/>
                </a:solidFill>
              </a:rPr>
              <a:t>26 mars 2025</a:t>
            </a:r>
            <a:endParaRPr lang="fr-FR" sz="1600" dirty="0">
              <a:solidFill>
                <a:srgbClr val="297732"/>
              </a:solidFill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7B0D27-6AD1-5217-E539-D3ACC3A5AB0A}"/>
              </a:ext>
            </a:extLst>
          </p:cNvPr>
          <p:cNvSpPr txBox="1"/>
          <p:nvPr/>
        </p:nvSpPr>
        <p:spPr>
          <a:xfrm>
            <a:off x="5720011" y="5629377"/>
            <a:ext cx="2929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i="0" dirty="0">
                <a:solidFill>
                  <a:srgbClr val="232B2B"/>
                </a:solidFill>
                <a:effectLst/>
                <a:latin typeface="Lato" panose="020F0502020204030204" pitchFamily="34" charset="0"/>
              </a:rPr>
              <a:t> </a:t>
            </a:r>
            <a:r>
              <a:rPr lang="fr-FR" sz="800" i="0" dirty="0">
                <a:solidFill>
                  <a:srgbClr val="232B2B"/>
                </a:solidFill>
                <a:effectLst/>
                <a:latin typeface="Lato" panose="020F0502020204030204" pitchFamily="34" charset="0"/>
              </a:rPr>
              <a:t>©</a:t>
            </a:r>
            <a:r>
              <a:rPr lang="fr-FR" sz="800" b="0" i="0" dirty="0">
                <a:solidFill>
                  <a:srgbClr val="43444C"/>
                </a:solidFill>
                <a:effectLst/>
                <a:latin typeface="Lato" panose="020F0502020204030204" pitchFamily="34" charset="0"/>
              </a:rPr>
              <a:t> </a:t>
            </a:r>
            <a:r>
              <a:rPr lang="fr-FR" sz="800" dirty="0"/>
              <a:t>Jean-Laurent </a:t>
            </a:r>
            <a:r>
              <a:rPr lang="fr-FR" sz="800" dirty="0" err="1"/>
              <a:t>Lucchesi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52561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76BBB-0F57-427D-BF6D-BF6947B84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C48B0E73-CC50-157F-AAED-CF64A6F49567}"/>
              </a:ext>
            </a:extLst>
          </p:cNvPr>
          <p:cNvSpPr txBox="1"/>
          <p:nvPr/>
        </p:nvSpPr>
        <p:spPr>
          <a:xfrm>
            <a:off x="742529" y="3038434"/>
            <a:ext cx="74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76B82A"/>
                </a:solidFill>
              </a:rPr>
              <a:t>PRESENTATION DU PROJET</a:t>
            </a:r>
            <a:endParaRPr lang="fr-FR" sz="2000" b="1" dirty="0">
              <a:solidFill>
                <a:srgbClr val="76B82A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978C81A-E83F-A649-4366-1B5591B8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51143C-4685-FEC0-0B26-F7E8B3BA7715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2F6BD0-A03C-C053-C2B6-2A80AD32F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216">
            <a:off x="7785251" y="6230554"/>
            <a:ext cx="1310388" cy="549100"/>
          </a:xfrm>
          <a:prstGeom prst="rect">
            <a:avLst/>
          </a:prstGeom>
        </p:spPr>
      </p:pic>
      <p:pic>
        <p:nvPicPr>
          <p:cNvPr id="4" name="Image 3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53B8C2FE-DA0F-180B-361B-E195119D2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8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265B-ECA0-E037-6B88-C6E1109C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07047D52-E3BB-0F2A-D3A9-C1664DB1CE97}"/>
              </a:ext>
            </a:extLst>
          </p:cNvPr>
          <p:cNvSpPr txBox="1"/>
          <p:nvPr/>
        </p:nvSpPr>
        <p:spPr>
          <a:xfrm>
            <a:off x="488529" y="996598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572D38-AEBC-FDB4-1150-0E3D3455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379471D-1CD3-49EA-2CA6-19EEDB16A55E}"/>
              </a:ext>
            </a:extLst>
          </p:cNvPr>
          <p:cNvSpPr txBox="1"/>
          <p:nvPr/>
        </p:nvSpPr>
        <p:spPr>
          <a:xfrm>
            <a:off x="488529" y="1523836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Contexte du projet :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DE4E72-8F04-F971-DA69-79D7D88107EC}"/>
              </a:ext>
            </a:extLst>
          </p:cNvPr>
          <p:cNvSpPr txBox="1"/>
          <p:nvPr/>
        </p:nvSpPr>
        <p:spPr>
          <a:xfrm>
            <a:off x="382218" y="1878788"/>
            <a:ext cx="883858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LIFE </a:t>
            </a:r>
            <a:r>
              <a:rPr lang="fr-FR" b="1" dirty="0" err="1"/>
              <a:t>Natur’Adapt</a:t>
            </a:r>
            <a:r>
              <a:rPr lang="fr-FR" b="1" dirty="0"/>
              <a:t> </a:t>
            </a:r>
            <a:r>
              <a:rPr lang="fr-FR" dirty="0"/>
              <a:t>(2018-2023) 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Fort intérêt des gestionnaires </a:t>
            </a:r>
            <a:r>
              <a:rPr lang="fr-FR" dirty="0"/>
              <a:t>de réserves naturelles de PACA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Soutien de la part de la Région et de la DREAL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Coordonné par la Tour du Valat en partenariat avec le CEN PACA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314186-B2C0-EB15-877D-C51B19742D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8" b="21234"/>
          <a:stretch/>
        </p:blipFill>
        <p:spPr>
          <a:xfrm>
            <a:off x="3931453" y="1619619"/>
            <a:ext cx="1155236" cy="649213"/>
          </a:xfrm>
          <a:prstGeom prst="rect">
            <a:avLst/>
          </a:prstGeom>
        </p:spPr>
      </p:pic>
      <p:pic>
        <p:nvPicPr>
          <p:cNvPr id="31" name="Image 30" descr="Une image contenant Police, Graphique, capture d’écran, texte&#10;&#10;Description générée automatiquement">
            <a:extLst>
              <a:ext uri="{FF2B5EF4-FFF2-40B4-BE49-F238E27FC236}">
                <a16:creationId xmlns:a16="http://schemas.microsoft.com/office/drawing/2014/main" id="{601FD133-B7EC-5924-D544-4FB347541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97" y="5309413"/>
            <a:ext cx="1087806" cy="843049"/>
          </a:xfrm>
          <a:prstGeom prst="rect">
            <a:avLst/>
          </a:prstGeom>
        </p:spPr>
      </p:pic>
      <p:pic>
        <p:nvPicPr>
          <p:cNvPr id="32" name="Image 31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81D48BB8-8B0F-27E4-548C-BE8A117E6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51" y="5366883"/>
            <a:ext cx="973579" cy="803530"/>
          </a:xfrm>
          <a:prstGeom prst="rect">
            <a:avLst/>
          </a:prstGeom>
        </p:spPr>
      </p:pic>
      <p:pic>
        <p:nvPicPr>
          <p:cNvPr id="33" name="Image 32" descr="Une image contenant logo, obscurité, symbole, nuit&#10;&#10;Description générée automatiquement">
            <a:extLst>
              <a:ext uri="{FF2B5EF4-FFF2-40B4-BE49-F238E27FC236}">
                <a16:creationId xmlns:a16="http://schemas.microsoft.com/office/drawing/2014/main" id="{EF33C571-CADF-917C-C262-282C22379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62" y="5280253"/>
            <a:ext cx="1682400" cy="8430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7F8DD8-D0E1-DFD4-4B1F-B3AB9A573203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du projet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EE8C92-B4E3-B76F-7905-DD55A1A9E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216">
            <a:off x="7785251" y="6230554"/>
            <a:ext cx="1310388" cy="549100"/>
          </a:xfrm>
          <a:prstGeom prst="rect">
            <a:avLst/>
          </a:prstGeom>
        </p:spPr>
      </p:pic>
      <p:pic>
        <p:nvPicPr>
          <p:cNvPr id="12" name="Image 11" descr="Une image contenant texte, Graphique, clipart, graphisme&#10;&#10;Description générée automatiquement">
            <a:extLst>
              <a:ext uri="{FF2B5EF4-FFF2-40B4-BE49-F238E27FC236}">
                <a16:creationId xmlns:a16="http://schemas.microsoft.com/office/drawing/2014/main" id="{35CA1417-F41B-5B22-9779-C380AE4E15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60" y="5343703"/>
            <a:ext cx="909355" cy="728138"/>
          </a:xfrm>
          <a:prstGeom prst="rect">
            <a:avLst/>
          </a:prstGeom>
        </p:spPr>
      </p:pic>
      <p:pic>
        <p:nvPicPr>
          <p:cNvPr id="13" name="Image 1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EB21F525-11F4-BE0A-A470-667E8ADA5C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1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E8C7D-2570-07F0-CFBA-93B09A547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C4BE7FD6-6DBC-388B-37EE-4108CCF95619}"/>
              </a:ext>
            </a:extLst>
          </p:cNvPr>
          <p:cNvSpPr txBox="1"/>
          <p:nvPr/>
        </p:nvSpPr>
        <p:spPr>
          <a:xfrm>
            <a:off x="488529" y="996598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BDE7EB-1268-78D6-A95D-2A287131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715B15-A2D2-ED90-F0B3-D0278ED0760E}"/>
              </a:ext>
            </a:extLst>
          </p:cNvPr>
          <p:cNvSpPr txBox="1"/>
          <p:nvPr/>
        </p:nvSpPr>
        <p:spPr>
          <a:xfrm>
            <a:off x="488529" y="1523836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Contexte du projet :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1B2F00-AE5F-EDE3-44C1-E59C19583E3C}"/>
              </a:ext>
            </a:extLst>
          </p:cNvPr>
          <p:cNvSpPr txBox="1"/>
          <p:nvPr/>
        </p:nvSpPr>
        <p:spPr>
          <a:xfrm>
            <a:off x="382218" y="1878788"/>
            <a:ext cx="883858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LIFE </a:t>
            </a:r>
            <a:r>
              <a:rPr lang="fr-FR" b="1" dirty="0" err="1"/>
              <a:t>Natur’Adapt</a:t>
            </a:r>
            <a:r>
              <a:rPr lang="fr-FR" b="1" dirty="0"/>
              <a:t> </a:t>
            </a:r>
            <a:r>
              <a:rPr lang="fr-FR" dirty="0"/>
              <a:t>(2018-2023) 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Fort intérêt des gestionnaires </a:t>
            </a:r>
            <a:r>
              <a:rPr lang="fr-FR" dirty="0"/>
              <a:t>de réserves naturelles de PACA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Soutien de la part de la Région et de la DREAL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Coordonné par la Tour du Valat en partenariat avec le CEN PACA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E1A032-9B93-F2F7-B7F8-0003DA33C25F}"/>
              </a:ext>
            </a:extLst>
          </p:cNvPr>
          <p:cNvSpPr txBox="1"/>
          <p:nvPr/>
        </p:nvSpPr>
        <p:spPr>
          <a:xfrm>
            <a:off x="488529" y="3644083"/>
            <a:ext cx="783889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Objectifs de la démarche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AC59AD-EA97-E490-4FBE-067F7F2F1A03}"/>
              </a:ext>
            </a:extLst>
          </p:cNvPr>
          <p:cNvSpPr txBox="1"/>
          <p:nvPr/>
        </p:nvSpPr>
        <p:spPr>
          <a:xfrm>
            <a:off x="382218" y="4035373"/>
            <a:ext cx="9109515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/>
              <a:t>Intégrer le changement climatique dans la gestion </a:t>
            </a:r>
            <a:r>
              <a:rPr lang="fr-FR" dirty="0"/>
              <a:t>des réserves naturelles de PACA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dirty="0"/>
              <a:t>Produire pour chaque site un </a:t>
            </a:r>
            <a:r>
              <a:rPr lang="fr-FR" b="1" dirty="0"/>
              <a:t>diagnostic de vulnérabilité </a:t>
            </a:r>
            <a:r>
              <a:rPr lang="fr-FR" dirty="0"/>
              <a:t>et un </a:t>
            </a:r>
            <a:r>
              <a:rPr lang="fr-FR" b="1" dirty="0"/>
              <a:t>plan d’adaptation </a:t>
            </a:r>
            <a:br>
              <a:rPr lang="fr-FR" sz="1600" b="1" dirty="0"/>
            </a:br>
            <a:r>
              <a:rPr lang="fr-FR" sz="1600" b="1" dirty="0"/>
              <a:t>   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6BA00C-331A-1451-903C-93368656F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8" b="21234"/>
          <a:stretch/>
        </p:blipFill>
        <p:spPr>
          <a:xfrm>
            <a:off x="3931453" y="1619619"/>
            <a:ext cx="1155236" cy="649213"/>
          </a:xfrm>
          <a:prstGeom prst="rect">
            <a:avLst/>
          </a:prstGeom>
        </p:spPr>
      </p:pic>
      <p:pic>
        <p:nvPicPr>
          <p:cNvPr id="31" name="Image 30" descr="Une image contenant Police, Graphique, capture d’écran, texte&#10;&#10;Description générée automatiquement">
            <a:extLst>
              <a:ext uri="{FF2B5EF4-FFF2-40B4-BE49-F238E27FC236}">
                <a16:creationId xmlns:a16="http://schemas.microsoft.com/office/drawing/2014/main" id="{707CF191-143E-006A-5184-32202103D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97" y="5309413"/>
            <a:ext cx="1087806" cy="843049"/>
          </a:xfrm>
          <a:prstGeom prst="rect">
            <a:avLst/>
          </a:prstGeom>
        </p:spPr>
      </p:pic>
      <p:pic>
        <p:nvPicPr>
          <p:cNvPr id="32" name="Image 31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9200170F-56FD-739D-C173-3BFFB961C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51" y="5366883"/>
            <a:ext cx="973579" cy="803530"/>
          </a:xfrm>
          <a:prstGeom prst="rect">
            <a:avLst/>
          </a:prstGeom>
        </p:spPr>
      </p:pic>
      <p:pic>
        <p:nvPicPr>
          <p:cNvPr id="33" name="Image 32" descr="Une image contenant logo, obscurité, symbole, nuit&#10;&#10;Description générée automatiquement">
            <a:extLst>
              <a:ext uri="{FF2B5EF4-FFF2-40B4-BE49-F238E27FC236}">
                <a16:creationId xmlns:a16="http://schemas.microsoft.com/office/drawing/2014/main" id="{D8A2D5CA-323B-7E88-3CAD-A69D1D2A24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62" y="5280253"/>
            <a:ext cx="1682400" cy="8430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3380F-52AA-0D57-E991-30B59F026E0B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du projet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DB5FC7-B45F-1532-BC80-5F60D1C2ED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216">
            <a:off x="7785251" y="6230554"/>
            <a:ext cx="1310388" cy="549100"/>
          </a:xfrm>
          <a:prstGeom prst="rect">
            <a:avLst/>
          </a:prstGeom>
        </p:spPr>
      </p:pic>
      <p:pic>
        <p:nvPicPr>
          <p:cNvPr id="12" name="Image 11" descr="Une image contenant texte, Graphique, clipart, graphisme&#10;&#10;Description générée automatiquement">
            <a:extLst>
              <a:ext uri="{FF2B5EF4-FFF2-40B4-BE49-F238E27FC236}">
                <a16:creationId xmlns:a16="http://schemas.microsoft.com/office/drawing/2014/main" id="{21771507-644C-6A74-D497-7F43235C6D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60" y="5343703"/>
            <a:ext cx="909355" cy="728138"/>
          </a:xfrm>
          <a:prstGeom prst="rect">
            <a:avLst/>
          </a:prstGeom>
        </p:spPr>
      </p:pic>
      <p:pic>
        <p:nvPicPr>
          <p:cNvPr id="13" name="Image 1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81581A3B-058E-4FBA-9E8C-3388E1BFDB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213C3-C536-AE48-4E5F-7E909CCA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304988-B83A-F4F1-2958-D99CB481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0FFCF08-55ED-865D-EAF2-3AFA983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2506689" y="1481264"/>
            <a:ext cx="4935788" cy="49175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769B54-B9E9-DB60-59A2-9E9C26B25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216">
            <a:off x="7612209" y="6084060"/>
            <a:ext cx="1502315" cy="6295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B5D7B1-7EFD-297A-BA49-C4F7E93A2486}"/>
              </a:ext>
            </a:extLst>
          </p:cNvPr>
          <p:cNvSpPr txBox="1"/>
          <p:nvPr/>
        </p:nvSpPr>
        <p:spPr>
          <a:xfrm>
            <a:off x="793699" y="1324943"/>
            <a:ext cx="171328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Organisation :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C76538-6E69-958E-073D-7041B1E17754}"/>
              </a:ext>
            </a:extLst>
          </p:cNvPr>
          <p:cNvSpPr txBox="1"/>
          <p:nvPr/>
        </p:nvSpPr>
        <p:spPr>
          <a:xfrm>
            <a:off x="94537" y="2889990"/>
            <a:ext cx="231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13 Réserves Naturelles Régionales et Nationales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430719-1F6D-A2E4-4B08-58407F20EF98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297732"/>
                </a:solidFill>
              </a:rPr>
              <a:t>Présentation du projet </a:t>
            </a:r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6BECEE-6636-07CC-84F7-1FDFDAADA2AE}"/>
              </a:ext>
            </a:extLst>
          </p:cNvPr>
          <p:cNvSpPr txBox="1"/>
          <p:nvPr/>
        </p:nvSpPr>
        <p:spPr>
          <a:xfrm>
            <a:off x="488529" y="996598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99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D1BAD-B7F0-8F5F-08B8-31029153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3709B6-EB71-84C4-3F62-335952B8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8D61CA-AE1F-2775-9B1B-239B7CAAAF3A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La réserve naturelle régionale de l’</a:t>
            </a:r>
            <a:r>
              <a:rPr lang="fr-FR" sz="2200" b="1" dirty="0" err="1">
                <a:solidFill>
                  <a:srgbClr val="76B82A"/>
                </a:solidFill>
              </a:rPr>
              <a:t>Ilon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B831C2-0E45-E178-46B8-D5B7EC1F7A30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16" name="Image 15" descr="Une image contenant plein air, ciel, eau, Polder&#10;&#10;Le contenu généré par l’IA peut être incorrect.">
            <a:extLst>
              <a:ext uri="{FF2B5EF4-FFF2-40B4-BE49-F238E27FC236}">
                <a16:creationId xmlns:a16="http://schemas.microsoft.com/office/drawing/2014/main" id="{77FF0181-0BA2-2336-D965-0DA3E7B50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47" y="1757324"/>
            <a:ext cx="6136716" cy="40911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C386BB-6B67-8CFD-8F5D-0107D26AD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23" name="Image 2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A54EBF34-0BC7-C93D-8659-E2BFCA45B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3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1CAE7AA-70C5-5922-4CE2-5B93F513CC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826" y="1280170"/>
            <a:ext cx="6510349" cy="460384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95E752D-72D3-4D52-8BC9-2D003A4ADC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4521" l="0" r="100000">
                        <a14:foregroundMark x1="23052" y1="22098" x2="23052" y2="22098"/>
                        <a14:foregroundMark x1="35646" y1="30344" x2="35646" y2="30344"/>
                        <a14:foregroundMark x1="23052" y1="33562" x2="23052" y2="33562"/>
                        <a14:foregroundMark x1="73799" y1="11139" x2="73799" y2="11139"/>
                        <a14:foregroundMark x1="78495" y1="7414" x2="52561" y2="21266"/>
                        <a14:foregroundMark x1="48239" y1="26365" x2="28175" y2="32477"/>
                        <a14:backgroundMark x1="58058" y1="10090" x2="58058" y2="10090"/>
                        <a14:backgroundMark x1="28175" y1="11682" x2="28175" y2="11682"/>
                        <a14:backgroundMark x1="88741" y1="11682" x2="88741" y2="11682"/>
                        <a14:backgroundMark x1="86393" y1="28752" x2="86393" y2="28752"/>
                        <a14:backgroundMark x1="75774" y1="30344" x2="75774" y2="30344"/>
                        <a14:backgroundMark x1="84418" y1="22604" x2="67876" y2="32224"/>
                        <a14:backgroundMark x1="71451" y1="33562" x2="74973" y2="40470"/>
                        <a14:backgroundMark x1="89541" y1="17830" x2="89541" y2="17830"/>
                        <a14:backgroundMark x1="51387" y1="9005" x2="51387" y2="9005"/>
                        <a14:backgroundMark x1="43490" y1="5027" x2="54536" y2="14358"/>
                        <a14:backgroundMark x1="14781" y1="19964" x2="19477" y2="41555"/>
                        <a14:backgroundMark x1="41515" y1="37541" x2="41515" y2="37541"/>
                        <a14:backgroundMark x1="24226" y1="35696" x2="41515" y2="36745"/>
                        <a14:backgroundMark x1="42156" y1="11754" x2="40715" y2="11682"/>
                        <a14:backgroundMark x1="35272" y1="4051" x2="43703" y2="17179"/>
                        <a14:backgroundMark x1="56884" y1="32260" x2="57577" y2="39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332"/>
          <a:stretch/>
        </p:blipFill>
        <p:spPr>
          <a:xfrm rot="2064447" flipH="1">
            <a:off x="295647" y="4130134"/>
            <a:ext cx="1778012" cy="11193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2FACD9-7798-814F-048D-9DAB7068C0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50" y="960849"/>
            <a:ext cx="1168246" cy="31932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65960FA-56F6-FADF-B1A7-234333B2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75" y="960849"/>
            <a:ext cx="899198" cy="4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D7C6A3-4A7D-06EB-7764-FBACB15CA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7" y="960849"/>
            <a:ext cx="813207" cy="10419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C5D7775-16B8-4984-A26C-73E88D94AE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827" b="37855"/>
          <a:stretch/>
        </p:blipFill>
        <p:spPr>
          <a:xfrm>
            <a:off x="4817602" y="3683335"/>
            <a:ext cx="142116" cy="14103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5F8DA02-9667-93BF-2560-3A7DD11FA7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827" b="37855"/>
          <a:stretch/>
        </p:blipFill>
        <p:spPr>
          <a:xfrm>
            <a:off x="6083728" y="5679033"/>
            <a:ext cx="76664" cy="760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62D643-3A16-BD6D-C973-955D2A5BC897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65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AFB2ABFD-8E8C-483F-B52B-12CC3FF5A12B}"/>
              </a:ext>
            </a:extLst>
          </p:cNvPr>
          <p:cNvGrpSpPr/>
          <p:nvPr/>
        </p:nvGrpSpPr>
        <p:grpSpPr>
          <a:xfrm>
            <a:off x="4117561" y="2373571"/>
            <a:ext cx="4903352" cy="3074051"/>
            <a:chOff x="1561214" y="603432"/>
            <a:chExt cx="8911856" cy="5651136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BF40153-7248-4A3C-83B9-9D897246D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75" r="4418"/>
            <a:stretch/>
          </p:blipFill>
          <p:spPr>
            <a:xfrm>
              <a:off x="1561214" y="603432"/>
              <a:ext cx="8911856" cy="5651136"/>
            </a:xfrm>
            <a:prstGeom prst="rect">
              <a:avLst/>
            </a:prstGeom>
            <a:ln w="28575">
              <a:solidFill>
                <a:srgbClr val="008080"/>
              </a:solidFill>
            </a:ln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A4B0718-850B-4791-B21C-2B6188C03F51}"/>
                </a:ext>
              </a:extLst>
            </p:cNvPr>
            <p:cNvSpPr txBox="1"/>
            <p:nvPr/>
          </p:nvSpPr>
          <p:spPr>
            <a:xfrm>
              <a:off x="1913860" y="4762845"/>
              <a:ext cx="879666" cy="763825"/>
            </a:xfrm>
            <a:prstGeom prst="rect">
              <a:avLst/>
            </a:prstGeom>
            <a:noFill/>
            <a:ln w="28575">
              <a:solidFill>
                <a:srgbClr val="73500E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73500E"/>
                  </a:solidFill>
                </a:rPr>
                <a:t>ARLES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2E9AB1E-F141-4ADD-BD52-C949CFADF9D1}"/>
                </a:ext>
              </a:extLst>
            </p:cNvPr>
            <p:cNvSpPr txBox="1"/>
            <p:nvPr/>
          </p:nvSpPr>
          <p:spPr>
            <a:xfrm>
              <a:off x="7553433" y="1663629"/>
              <a:ext cx="1629208" cy="466783"/>
            </a:xfrm>
            <a:prstGeom prst="rect">
              <a:avLst/>
            </a:prstGeom>
            <a:noFill/>
            <a:ln w="28575">
              <a:solidFill>
                <a:srgbClr val="73500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rgbClr val="73500E"/>
                  </a:solidFill>
                </a:rPr>
                <a:t>LE PARADOU</a:t>
              </a: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15EE425E-282B-45A0-8255-9F995FEBFCA4}"/>
                </a:ext>
              </a:extLst>
            </p:cNvPr>
            <p:cNvSpPr/>
            <p:nvPr/>
          </p:nvSpPr>
          <p:spPr>
            <a:xfrm>
              <a:off x="2482850" y="1733550"/>
              <a:ext cx="6604000" cy="3778250"/>
            </a:xfrm>
            <a:custGeom>
              <a:avLst/>
              <a:gdLst>
                <a:gd name="connsiteX0" fmla="*/ 0 w 6604000"/>
                <a:gd name="connsiteY0" fmla="*/ 476250 h 3778250"/>
                <a:gd name="connsiteX1" fmla="*/ 146050 w 6604000"/>
                <a:gd name="connsiteY1" fmla="*/ 1974850 h 3778250"/>
                <a:gd name="connsiteX2" fmla="*/ 266700 w 6604000"/>
                <a:gd name="connsiteY2" fmla="*/ 1981200 h 3778250"/>
                <a:gd name="connsiteX3" fmla="*/ 444500 w 6604000"/>
                <a:gd name="connsiteY3" fmla="*/ 1905000 h 3778250"/>
                <a:gd name="connsiteX4" fmla="*/ 514350 w 6604000"/>
                <a:gd name="connsiteY4" fmla="*/ 1905000 h 3778250"/>
                <a:gd name="connsiteX5" fmla="*/ 1054100 w 6604000"/>
                <a:gd name="connsiteY5" fmla="*/ 3778250 h 3778250"/>
                <a:gd name="connsiteX6" fmla="*/ 2197100 w 6604000"/>
                <a:gd name="connsiteY6" fmla="*/ 3562350 h 3778250"/>
                <a:gd name="connsiteX7" fmla="*/ 2228850 w 6604000"/>
                <a:gd name="connsiteY7" fmla="*/ 3149600 h 3778250"/>
                <a:gd name="connsiteX8" fmla="*/ 3632200 w 6604000"/>
                <a:gd name="connsiteY8" fmla="*/ 2717800 h 3778250"/>
                <a:gd name="connsiteX9" fmla="*/ 3676650 w 6604000"/>
                <a:gd name="connsiteY9" fmla="*/ 2755900 h 3778250"/>
                <a:gd name="connsiteX10" fmla="*/ 3930650 w 6604000"/>
                <a:gd name="connsiteY10" fmla="*/ 3556000 h 3778250"/>
                <a:gd name="connsiteX11" fmla="*/ 4565650 w 6604000"/>
                <a:gd name="connsiteY11" fmla="*/ 3359150 h 3778250"/>
                <a:gd name="connsiteX12" fmla="*/ 6096000 w 6604000"/>
                <a:gd name="connsiteY12" fmla="*/ 3219450 h 3778250"/>
                <a:gd name="connsiteX13" fmla="*/ 6216650 w 6604000"/>
                <a:gd name="connsiteY13" fmla="*/ 2933700 h 3778250"/>
                <a:gd name="connsiteX14" fmla="*/ 6210300 w 6604000"/>
                <a:gd name="connsiteY14" fmla="*/ 2844800 h 3778250"/>
                <a:gd name="connsiteX15" fmla="*/ 6604000 w 6604000"/>
                <a:gd name="connsiteY15" fmla="*/ 1625600 h 3778250"/>
                <a:gd name="connsiteX16" fmla="*/ 5118100 w 6604000"/>
                <a:gd name="connsiteY16" fmla="*/ 1308100 h 3778250"/>
                <a:gd name="connsiteX17" fmla="*/ 4972050 w 6604000"/>
                <a:gd name="connsiteY17" fmla="*/ 1257300 h 3778250"/>
                <a:gd name="connsiteX18" fmla="*/ 4775200 w 6604000"/>
                <a:gd name="connsiteY18" fmla="*/ 1149350 h 3778250"/>
                <a:gd name="connsiteX19" fmla="*/ 4629150 w 6604000"/>
                <a:gd name="connsiteY19" fmla="*/ 1035050 h 3778250"/>
                <a:gd name="connsiteX20" fmla="*/ 4108450 w 6604000"/>
                <a:gd name="connsiteY20" fmla="*/ 285750 h 3778250"/>
                <a:gd name="connsiteX21" fmla="*/ 4006850 w 6604000"/>
                <a:gd name="connsiteY21" fmla="*/ 196850 h 3778250"/>
                <a:gd name="connsiteX22" fmla="*/ 3752850 w 6604000"/>
                <a:gd name="connsiteY22" fmla="*/ 57150 h 3778250"/>
                <a:gd name="connsiteX23" fmla="*/ 3467100 w 6604000"/>
                <a:gd name="connsiteY23" fmla="*/ 0 h 3778250"/>
                <a:gd name="connsiteX24" fmla="*/ 3282950 w 6604000"/>
                <a:gd name="connsiteY24" fmla="*/ 228600 h 3778250"/>
                <a:gd name="connsiteX25" fmla="*/ 2933700 w 6604000"/>
                <a:gd name="connsiteY25" fmla="*/ 209550 h 3778250"/>
                <a:gd name="connsiteX26" fmla="*/ 2400300 w 6604000"/>
                <a:gd name="connsiteY26" fmla="*/ 215900 h 3778250"/>
                <a:gd name="connsiteX27" fmla="*/ 1905000 w 6604000"/>
                <a:gd name="connsiteY27" fmla="*/ 266700 h 3778250"/>
                <a:gd name="connsiteX28" fmla="*/ 0 w 6604000"/>
                <a:gd name="connsiteY28" fmla="*/ 476250 h 377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04000" h="3778250">
                  <a:moveTo>
                    <a:pt x="0" y="476250"/>
                  </a:moveTo>
                  <a:lnTo>
                    <a:pt x="146050" y="1974850"/>
                  </a:lnTo>
                  <a:lnTo>
                    <a:pt x="266700" y="1981200"/>
                  </a:lnTo>
                  <a:lnTo>
                    <a:pt x="444500" y="1905000"/>
                  </a:lnTo>
                  <a:lnTo>
                    <a:pt x="514350" y="1905000"/>
                  </a:lnTo>
                  <a:lnTo>
                    <a:pt x="1054100" y="3778250"/>
                  </a:lnTo>
                  <a:lnTo>
                    <a:pt x="2197100" y="3562350"/>
                  </a:lnTo>
                  <a:lnTo>
                    <a:pt x="2228850" y="3149600"/>
                  </a:lnTo>
                  <a:lnTo>
                    <a:pt x="3632200" y="2717800"/>
                  </a:lnTo>
                  <a:lnTo>
                    <a:pt x="3676650" y="2755900"/>
                  </a:lnTo>
                  <a:lnTo>
                    <a:pt x="3930650" y="3556000"/>
                  </a:lnTo>
                  <a:lnTo>
                    <a:pt x="4565650" y="3359150"/>
                  </a:lnTo>
                  <a:lnTo>
                    <a:pt x="6096000" y="3219450"/>
                  </a:lnTo>
                  <a:lnTo>
                    <a:pt x="6216650" y="2933700"/>
                  </a:lnTo>
                  <a:lnTo>
                    <a:pt x="6210300" y="2844800"/>
                  </a:lnTo>
                  <a:lnTo>
                    <a:pt x="6604000" y="1625600"/>
                  </a:lnTo>
                  <a:lnTo>
                    <a:pt x="5118100" y="1308100"/>
                  </a:lnTo>
                  <a:lnTo>
                    <a:pt x="4972050" y="1257300"/>
                  </a:lnTo>
                  <a:lnTo>
                    <a:pt x="4775200" y="1149350"/>
                  </a:lnTo>
                  <a:lnTo>
                    <a:pt x="4629150" y="1035050"/>
                  </a:lnTo>
                  <a:lnTo>
                    <a:pt x="4108450" y="285750"/>
                  </a:lnTo>
                  <a:lnTo>
                    <a:pt x="4006850" y="196850"/>
                  </a:lnTo>
                  <a:lnTo>
                    <a:pt x="3752850" y="57150"/>
                  </a:lnTo>
                  <a:lnTo>
                    <a:pt x="3467100" y="0"/>
                  </a:lnTo>
                  <a:lnTo>
                    <a:pt x="3282950" y="228600"/>
                  </a:lnTo>
                  <a:lnTo>
                    <a:pt x="2933700" y="209550"/>
                  </a:lnTo>
                  <a:lnTo>
                    <a:pt x="2400300" y="215900"/>
                  </a:lnTo>
                  <a:lnTo>
                    <a:pt x="1905000" y="26670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DE28CF5-2AAC-4CDE-B6B6-8117122B3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86" y="947623"/>
            <a:ext cx="642827" cy="82362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8124DD6-D566-4CC0-9F4B-02841ABF3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6" y="931031"/>
            <a:ext cx="2226423" cy="110834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70C7CE5-D2CB-46BF-9C2F-2AA0FA5A7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06" y="1312387"/>
            <a:ext cx="1399174" cy="382442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4AAF95A-8FC1-428E-B9C9-89F86D8E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59" y="1253954"/>
            <a:ext cx="906543" cy="4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5AF639-4E2E-A037-ECCE-0715FFED91C7}"/>
              </a:ext>
            </a:extLst>
          </p:cNvPr>
          <p:cNvSpPr txBox="1"/>
          <p:nvPr/>
        </p:nvSpPr>
        <p:spPr>
          <a:xfrm>
            <a:off x="257236" y="2158714"/>
            <a:ext cx="3733292" cy="3589444"/>
          </a:xfrm>
          <a:prstGeom prst="rect">
            <a:avLst/>
          </a:prstGeom>
          <a:solidFill>
            <a:schemeClr val="bg1"/>
          </a:solidFill>
          <a:ln w="19050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1200" u="sng" dirty="0">
              <a:solidFill>
                <a:schemeClr val="tx2"/>
              </a:solidFill>
              <a:uFill>
                <a:solidFill>
                  <a:srgbClr val="FE9522"/>
                </a:solidFill>
              </a:uFill>
            </a:endParaRPr>
          </a:p>
          <a:p>
            <a:pPr algn="ctr"/>
            <a:r>
              <a:rPr lang="fr-FR" sz="1200" u="sng" dirty="0">
                <a:solidFill>
                  <a:schemeClr val="tx2"/>
                </a:solidFill>
                <a:uFill>
                  <a:solidFill>
                    <a:srgbClr val="FE9522"/>
                  </a:solidFill>
                </a:uFill>
              </a:rPr>
              <a:t>Carte d’identité de la Réserve naturelle régionale de l’Ilon </a:t>
            </a:r>
          </a:p>
          <a:p>
            <a:pPr algn="ctr"/>
            <a:endParaRPr lang="fr-FR" sz="1125" dirty="0">
              <a:solidFill>
                <a:schemeClr val="tx2"/>
              </a:solidFill>
            </a:endParaRPr>
          </a:p>
          <a:p>
            <a:r>
              <a:rPr lang="fr-FR" sz="1125" u="sng" dirty="0">
                <a:solidFill>
                  <a:schemeClr val="tx2"/>
                </a:solidFill>
              </a:rPr>
              <a:t>Création</a:t>
            </a:r>
            <a:r>
              <a:rPr lang="fr-FR" sz="1125" dirty="0">
                <a:solidFill>
                  <a:schemeClr val="tx2"/>
                </a:solidFill>
              </a:rPr>
              <a:t> : </a:t>
            </a:r>
          </a:p>
          <a:p>
            <a:r>
              <a:rPr lang="fr-FR" sz="1125" b="1" dirty="0">
                <a:solidFill>
                  <a:srgbClr val="FE9522"/>
                </a:solidFill>
              </a:rPr>
              <a:t>2012</a:t>
            </a:r>
            <a:r>
              <a:rPr lang="fr-FR" sz="1125" dirty="0">
                <a:solidFill>
                  <a:schemeClr val="tx2"/>
                </a:solidFill>
              </a:rPr>
              <a:t> </a:t>
            </a:r>
            <a:r>
              <a:rPr lang="fr-FR" sz="1125" i="1" dirty="0">
                <a:solidFill>
                  <a:schemeClr val="tx2"/>
                </a:solidFill>
              </a:rPr>
              <a:t>(Délibération du Conseil régional Provence-Alpes-Côte d’Azur n°12-22 du 17/02/12)</a:t>
            </a:r>
          </a:p>
          <a:p>
            <a:endParaRPr lang="fr-FR" sz="1125" dirty="0">
              <a:solidFill>
                <a:schemeClr val="tx2"/>
              </a:solidFill>
            </a:endParaRPr>
          </a:p>
          <a:p>
            <a:r>
              <a:rPr lang="fr-FR" sz="1125" u="sng" dirty="0">
                <a:solidFill>
                  <a:schemeClr val="tx2"/>
                </a:solidFill>
              </a:rPr>
              <a:t>Propriétaires</a:t>
            </a:r>
            <a:r>
              <a:rPr lang="fr-FR" sz="1125" dirty="0">
                <a:solidFill>
                  <a:schemeClr val="tx2"/>
                </a:solidFill>
              </a:rPr>
              <a:t> 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125" dirty="0">
                <a:solidFill>
                  <a:schemeClr val="tx2"/>
                </a:solidFill>
              </a:rPr>
              <a:t>M. et Mme DONADIEU jusqu’en 2017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125" b="1" dirty="0">
                <a:solidFill>
                  <a:srgbClr val="FE9522"/>
                </a:solidFill>
              </a:rPr>
              <a:t>Conservatoire du Littoral</a:t>
            </a:r>
            <a:r>
              <a:rPr lang="fr-FR" sz="1125" dirty="0">
                <a:solidFill>
                  <a:schemeClr val="tx2"/>
                </a:solidFill>
              </a:rPr>
              <a:t> à partir de 2017 (Acte de donation du Domaine de l’Ilon)</a:t>
            </a:r>
          </a:p>
          <a:p>
            <a:endParaRPr lang="fr-FR" sz="1125" dirty="0">
              <a:solidFill>
                <a:schemeClr val="tx2"/>
              </a:solidFill>
            </a:endParaRPr>
          </a:p>
          <a:p>
            <a:endParaRPr lang="fr-FR" sz="1125" dirty="0">
              <a:solidFill>
                <a:schemeClr val="tx2"/>
              </a:solidFill>
            </a:endParaRPr>
          </a:p>
          <a:p>
            <a:r>
              <a:rPr lang="fr-FR" sz="1125" u="sng" dirty="0">
                <a:solidFill>
                  <a:schemeClr val="tx2"/>
                </a:solidFill>
              </a:rPr>
              <a:t>Gestionnaire </a:t>
            </a:r>
            <a:r>
              <a:rPr lang="fr-FR" sz="1125" dirty="0">
                <a:solidFill>
                  <a:schemeClr val="tx2"/>
                </a:solidFill>
              </a:rPr>
              <a:t>: </a:t>
            </a:r>
          </a:p>
          <a:p>
            <a:r>
              <a:rPr lang="fr-FR" sz="1125" b="1" dirty="0">
                <a:solidFill>
                  <a:srgbClr val="FE9522"/>
                </a:solidFill>
              </a:rPr>
              <a:t>Parc naturel régional des Alpilles</a:t>
            </a:r>
          </a:p>
          <a:p>
            <a:endParaRPr lang="fr-FR" sz="1125" dirty="0">
              <a:solidFill>
                <a:schemeClr val="tx2"/>
              </a:solidFill>
            </a:endParaRPr>
          </a:p>
          <a:p>
            <a:r>
              <a:rPr lang="fr-FR" sz="1125" u="sng" dirty="0">
                <a:solidFill>
                  <a:schemeClr val="tx2"/>
                </a:solidFill>
              </a:rPr>
              <a:t>Surface</a:t>
            </a:r>
            <a:r>
              <a:rPr lang="fr-FR" sz="1125" dirty="0">
                <a:solidFill>
                  <a:schemeClr val="tx2"/>
                </a:solidFill>
              </a:rPr>
              <a:t> : </a:t>
            </a:r>
          </a:p>
          <a:p>
            <a:r>
              <a:rPr lang="fr-FR" sz="1125" b="1" dirty="0">
                <a:solidFill>
                  <a:srgbClr val="FE9522"/>
                </a:solidFill>
              </a:rPr>
              <a:t>176 hectares </a:t>
            </a:r>
            <a:r>
              <a:rPr lang="fr-FR" sz="1125" dirty="0">
                <a:solidFill>
                  <a:schemeClr val="tx2"/>
                </a:solidFill>
              </a:rPr>
              <a:t>d’espaces protégés sur Arles (80%) et Paradou (20%)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95E752D-72D3-4D52-8BC9-2D003A4ADC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44521" l="0" r="100000">
                        <a14:foregroundMark x1="23052" y1="22098" x2="23052" y2="22098"/>
                        <a14:foregroundMark x1="35646" y1="30344" x2="35646" y2="30344"/>
                        <a14:foregroundMark x1="23052" y1="33562" x2="23052" y2="33562"/>
                        <a14:foregroundMark x1="73799" y1="11139" x2="73799" y2="11139"/>
                        <a14:foregroundMark x1="78495" y1="7414" x2="52561" y2="21266"/>
                        <a14:foregroundMark x1="48239" y1="26365" x2="28175" y2="32477"/>
                        <a14:backgroundMark x1="58058" y1="10090" x2="58058" y2="10090"/>
                        <a14:backgroundMark x1="28175" y1="11682" x2="28175" y2="11682"/>
                        <a14:backgroundMark x1="88741" y1="11682" x2="88741" y2="11682"/>
                        <a14:backgroundMark x1="86393" y1="28752" x2="86393" y2="28752"/>
                        <a14:backgroundMark x1="75774" y1="30344" x2="75774" y2="30344"/>
                        <a14:backgroundMark x1="84418" y1="22604" x2="67876" y2="32224"/>
                        <a14:backgroundMark x1="71451" y1="33562" x2="74973" y2="40470"/>
                        <a14:backgroundMark x1="89541" y1="17830" x2="89541" y2="17830"/>
                        <a14:backgroundMark x1="51387" y1="9005" x2="51387" y2="9005"/>
                        <a14:backgroundMark x1="43490" y1="5027" x2="54536" y2="14358"/>
                        <a14:backgroundMark x1="14781" y1="19964" x2="19477" y2="41555"/>
                        <a14:backgroundMark x1="41515" y1="37541" x2="41515" y2="37541"/>
                        <a14:backgroundMark x1="24226" y1="35696" x2="41515" y2="36745"/>
                        <a14:backgroundMark x1="42156" y1="11754" x2="40715" y2="11682"/>
                        <a14:backgroundMark x1="35272" y1="4051" x2="43703" y2="17179"/>
                        <a14:backgroundMark x1="56884" y1="32260" x2="57577" y2="39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332"/>
          <a:stretch/>
        </p:blipFill>
        <p:spPr>
          <a:xfrm rot="2064447" flipH="1">
            <a:off x="3315494" y="1599037"/>
            <a:ext cx="1778012" cy="11193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73CB3B-BCF7-FCED-7227-647ECB8F8C93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10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354" y="1820345"/>
            <a:ext cx="2298245" cy="12927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484" y="3210506"/>
            <a:ext cx="2298245" cy="1292762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25FF617-BF44-4274-86A5-069DBC39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354" y="3237251"/>
            <a:ext cx="2298245" cy="12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9C9DC51-B292-4A17-B483-15B9827E3DEE}"/>
              </a:ext>
            </a:extLst>
          </p:cNvPr>
          <p:cNvGrpSpPr/>
          <p:nvPr/>
        </p:nvGrpSpPr>
        <p:grpSpPr>
          <a:xfrm>
            <a:off x="6651859" y="1896566"/>
            <a:ext cx="1862053" cy="1272961"/>
            <a:chOff x="5179011" y="1371618"/>
            <a:chExt cx="2482738" cy="169728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08DA2AB-D65F-40A6-A73C-ECACB126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11" y="1371618"/>
              <a:ext cx="2471691" cy="164985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65F786B-AB01-4566-9FB1-36E50A1D6DB8}"/>
                </a:ext>
              </a:extLst>
            </p:cNvPr>
            <p:cNvSpPr txBox="1"/>
            <p:nvPr/>
          </p:nvSpPr>
          <p:spPr>
            <a:xfrm>
              <a:off x="6676009" y="2807288"/>
              <a:ext cx="98574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b="1" dirty="0">
                  <a:solidFill>
                    <a:schemeClr val="bg1"/>
                  </a:solidFill>
                </a:rPr>
                <a:t>Aigle de Bonelli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ADD8136-23A5-4EC8-8AED-3ECA961D738E}"/>
              </a:ext>
            </a:extLst>
          </p:cNvPr>
          <p:cNvGrpSpPr/>
          <p:nvPr/>
        </p:nvGrpSpPr>
        <p:grpSpPr>
          <a:xfrm>
            <a:off x="6585179" y="4573217"/>
            <a:ext cx="1915594" cy="1265775"/>
            <a:chOff x="5185679" y="3055398"/>
            <a:chExt cx="2554124" cy="16877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5D4A4C1-CB9B-462A-8971-A763A0D4D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679" y="3099750"/>
              <a:ext cx="2465022" cy="1643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ACA7AE4-2C0C-42BC-B3F0-E257EBEA6EE1}"/>
                </a:ext>
              </a:extLst>
            </p:cNvPr>
            <p:cNvSpPr txBox="1"/>
            <p:nvPr/>
          </p:nvSpPr>
          <p:spPr>
            <a:xfrm>
              <a:off x="6677119" y="3055398"/>
              <a:ext cx="1062684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b="1" dirty="0">
                  <a:solidFill>
                    <a:schemeClr val="bg1"/>
                  </a:solidFill>
                </a:rPr>
                <a:t>Cistude d’Europe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83488DC-A30C-43DA-A04E-8138B5AA882F}"/>
              </a:ext>
            </a:extLst>
          </p:cNvPr>
          <p:cNvGrpSpPr/>
          <p:nvPr/>
        </p:nvGrpSpPr>
        <p:grpSpPr>
          <a:xfrm>
            <a:off x="4558185" y="4585794"/>
            <a:ext cx="1863065" cy="1276284"/>
            <a:chOff x="5179010" y="4915793"/>
            <a:chExt cx="2484087" cy="1701711"/>
          </a:xfrm>
        </p:grpSpPr>
        <p:pic>
          <p:nvPicPr>
            <p:cNvPr id="2050" name="Picture 2" descr="Zoom sur… le héron pourpré - Oeil et Nature photographies">
              <a:extLst>
                <a:ext uri="{FF2B5EF4-FFF2-40B4-BE49-F238E27FC236}">
                  <a16:creationId xmlns:a16="http://schemas.microsoft.com/office/drawing/2014/main" id="{249C3C64-749F-4C50-83C1-C33EC09B4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010" y="4915793"/>
              <a:ext cx="2471691" cy="165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AAB8612-33E7-400C-B5F0-1F74A743A907}"/>
                </a:ext>
              </a:extLst>
            </p:cNvPr>
            <p:cNvSpPr txBox="1"/>
            <p:nvPr/>
          </p:nvSpPr>
          <p:spPr>
            <a:xfrm>
              <a:off x="6709417" y="6355893"/>
              <a:ext cx="95368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b="1" dirty="0">
                  <a:solidFill>
                    <a:schemeClr val="bg1"/>
                  </a:solidFill>
                </a:rPr>
                <a:t>Héron pourpré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A984DBE-CD3B-4DF7-B0F7-863A0FF5ACD8}"/>
              </a:ext>
            </a:extLst>
          </p:cNvPr>
          <p:cNvSpPr txBox="1"/>
          <p:nvPr/>
        </p:nvSpPr>
        <p:spPr>
          <a:xfrm>
            <a:off x="170993" y="2269993"/>
            <a:ext cx="3932327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Richesses naturelles et paysagères exceptionnelles du site :</a:t>
            </a:r>
          </a:p>
          <a:p>
            <a:endParaRPr lang="fr-FR" sz="1200" dirty="0">
              <a:solidFill>
                <a:schemeClr val="tx2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2"/>
                </a:solidFill>
              </a:rPr>
              <a:t>Marais, prairies humides et ripisylves,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2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2"/>
                </a:solidFill>
              </a:rPr>
              <a:t>Bois de chênes verts, garrigues hautes et basses, pelouses calcaires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2"/>
              </a:solidFill>
            </a:endParaRPr>
          </a:p>
          <a:p>
            <a:pPr lvl="1"/>
            <a:r>
              <a:rPr lang="fr-FR" sz="1200" dirty="0">
                <a:solidFill>
                  <a:schemeClr val="tx2"/>
                </a:solidFill>
                <a:sym typeface="Wingdings" panose="05000000000000000000" pitchFamily="2" charset="2"/>
              </a:rPr>
              <a:t> Espèces patrimoniales liées à des habitats naturels</a:t>
            </a:r>
            <a:endParaRPr lang="fr-FR" sz="1200" dirty="0">
              <a:solidFill>
                <a:schemeClr val="tx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E28CF5-2AAC-4CDE-B6B6-8117122B3F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86" y="947623"/>
            <a:ext cx="642827" cy="82362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8124DD6-D566-4CC0-9F4B-02841ABF33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6" y="931031"/>
            <a:ext cx="2226423" cy="110834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70C7CE5-D2CB-46BF-9C2F-2AA0FA5A7D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06" y="1312387"/>
            <a:ext cx="1399174" cy="382442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4AAF95A-8FC1-428E-B9C9-89F86D8E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59" y="1253954"/>
            <a:ext cx="906543" cy="4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B10595-FF15-457C-A9D3-7D2D9829323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19" y="4190194"/>
            <a:ext cx="2298245" cy="1619387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BCE0A0-B27B-4C78-AF32-80713CA64BA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942" b="90380" l="42156" r="8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73" t="61026" r="7677" b="9099"/>
          <a:stretch/>
        </p:blipFill>
        <p:spPr>
          <a:xfrm>
            <a:off x="2844412" y="889372"/>
            <a:ext cx="1334147" cy="11916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675DF5-FD06-F4B8-DB11-6176DD6A6475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EA7D-A9DB-D747-EB8E-E979748E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4F544-3A87-BEA3-354F-69A4C2E3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69B576-6A1C-B5EB-E217-02FB06E40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22"/>
          <a:stretch/>
        </p:blipFill>
        <p:spPr>
          <a:xfrm>
            <a:off x="1728045" y="1901718"/>
            <a:ext cx="5687907" cy="35502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80F314-4850-7C00-5688-F345DE081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8B8B21-BCE1-80B4-43AD-CAC0C7D81044}"/>
              </a:ext>
            </a:extLst>
          </p:cNvPr>
          <p:cNvSpPr txBox="1"/>
          <p:nvPr/>
        </p:nvSpPr>
        <p:spPr>
          <a:xfrm>
            <a:off x="4021837" y="1292484"/>
            <a:ext cx="382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16 mois </a:t>
            </a:r>
            <a:br>
              <a:rPr lang="fr-FR" sz="1400" dirty="0"/>
            </a:br>
            <a:r>
              <a:rPr lang="fr-FR" sz="1400" dirty="0"/>
              <a:t>(septembre 2024 – décembre 2025)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AE7C9E-1708-BE2B-2B2C-850C0CD1F958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0E50FC4-BC7F-5F5E-4B7C-B11FF9852DD9}"/>
              </a:ext>
            </a:extLst>
          </p:cNvPr>
          <p:cNvSpPr/>
          <p:nvPr/>
        </p:nvSpPr>
        <p:spPr>
          <a:xfrm>
            <a:off x="1728044" y="5662003"/>
            <a:ext cx="5687908" cy="4843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Imaginer les futurs possibles pour éclairer les choix du présent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9F0A0F-3B01-E961-6AC7-51AAE20B9D6C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Déroulé de la démarche :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4960C5-BD66-C56C-271B-C9AC0CD02BEE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de la démarche</a:t>
            </a:r>
          </a:p>
        </p:txBody>
      </p:sp>
      <p:pic>
        <p:nvPicPr>
          <p:cNvPr id="6" name="Image 5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36584C54-D29E-D213-BB94-6F01EC81B8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8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DF4E-A25F-8EB1-F0D1-BE831D36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A5B1CC-5353-0067-1B1E-C8D47121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20F9B9-2F61-4FB0-B656-105AB9BE62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5" t="-579" r="50000" b="7122"/>
          <a:stretch/>
        </p:blipFill>
        <p:spPr>
          <a:xfrm>
            <a:off x="3132667" y="1879600"/>
            <a:ext cx="1439333" cy="35724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2435F0-0CC9-35A4-EE9D-3189DBD9F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19C627-1D1A-4417-89E5-61E7CD33E42D}"/>
              </a:ext>
            </a:extLst>
          </p:cNvPr>
          <p:cNvSpPr txBox="1"/>
          <p:nvPr/>
        </p:nvSpPr>
        <p:spPr>
          <a:xfrm>
            <a:off x="4021837" y="1292484"/>
            <a:ext cx="382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16 mois </a:t>
            </a:r>
            <a:br>
              <a:rPr lang="fr-FR" sz="1400" dirty="0"/>
            </a:br>
            <a:r>
              <a:rPr lang="fr-FR" sz="1400" dirty="0"/>
              <a:t>(septembre 2024 – décembre 2025)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4E3AF5-8074-D71A-4F13-A497F7FCD131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2EEF72E-B0B9-13BF-5369-B2D9CCD0D8E0}"/>
              </a:ext>
            </a:extLst>
          </p:cNvPr>
          <p:cNvSpPr/>
          <p:nvPr/>
        </p:nvSpPr>
        <p:spPr>
          <a:xfrm>
            <a:off x="1728044" y="5662003"/>
            <a:ext cx="5687908" cy="4843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Imaginer les futurs possibles pour éclairer les choix du présent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2D9BF7-9502-7D45-583A-922B50CA3BB0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Déroulé de la démarche :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70767F-D309-83C8-4D47-0361393DC2ED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de la démarche</a:t>
            </a:r>
          </a:p>
        </p:txBody>
      </p:sp>
      <p:pic>
        <p:nvPicPr>
          <p:cNvPr id="6" name="Image 5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C311A187-62EF-944B-3A90-4BD1563FFD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1737-B94D-AEE0-76F4-F2210108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2A314EC3-E463-02D1-AE31-F432F6EEFCA5}"/>
              </a:ext>
            </a:extLst>
          </p:cNvPr>
          <p:cNvSpPr txBox="1"/>
          <p:nvPr/>
        </p:nvSpPr>
        <p:spPr>
          <a:xfrm>
            <a:off x="382218" y="967364"/>
            <a:ext cx="6811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LE CEN PACA : Conservatoire d’espaces naturels de Provence-Alpes-Côte-D'azur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A2E27F-E6DF-DDCF-7336-C47EF6A8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t>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B8E6F9-4F35-121F-8A90-1FB6196F5B87}"/>
              </a:ext>
            </a:extLst>
          </p:cNvPr>
          <p:cNvSpPr txBox="1"/>
          <p:nvPr/>
        </p:nvSpPr>
        <p:spPr>
          <a:xfrm>
            <a:off x="460333" y="2108434"/>
            <a:ext cx="249937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Encode Sans" panose="00000500000000000000" pitchFamily="2" charset="0"/>
                <a:cs typeface="Calibri" panose="020F0502020204030204" pitchFamily="34" charset="0"/>
              </a:rPr>
              <a:t>Une </a:t>
            </a:r>
            <a:r>
              <a:rPr lang="fr-FR" sz="1600" b="1" dirty="0">
                <a:solidFill>
                  <a:srgbClr val="004494"/>
                </a:solidFill>
                <a:latin typeface="Encode Sans" panose="00000500000000000000" pitchFamily="2" charset="0"/>
                <a:cs typeface="Calibri" panose="020F0502020204030204" pitchFamily="34" charset="0"/>
              </a:rPr>
              <a:t>association</a:t>
            </a:r>
            <a:r>
              <a:rPr lang="fr-FR" sz="1600" dirty="0">
                <a:latin typeface="Encode Sans" panose="00000500000000000000" pitchFamily="2" charset="0"/>
                <a:cs typeface="Calibri" panose="020F0502020204030204" pitchFamily="34" charset="0"/>
              </a:rPr>
              <a:t> régionale de protection de la nature créée en </a:t>
            </a:r>
            <a:r>
              <a:rPr lang="fr-FR" sz="1600" b="1" dirty="0">
                <a:latin typeface="Encode Sans" panose="00000500000000000000" pitchFamily="2" charset="0"/>
                <a:cs typeface="Calibri" panose="020F0502020204030204" pitchFamily="34" charset="0"/>
              </a:rPr>
              <a:t>1975</a:t>
            </a:r>
            <a:r>
              <a:rPr lang="fr-FR" sz="1600" dirty="0">
                <a:latin typeface="Encode Sans" panose="00000500000000000000" pitchFamily="2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FFE43E-7F8D-B38D-6BD2-CB50D4A5B643}"/>
              </a:ext>
            </a:extLst>
          </p:cNvPr>
          <p:cNvSpPr txBox="1"/>
          <p:nvPr/>
        </p:nvSpPr>
        <p:spPr>
          <a:xfrm>
            <a:off x="304092" y="3429000"/>
            <a:ext cx="2623792" cy="23892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63" b="1" kern="15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ongenial Light" panose="02000503040000020004" pitchFamily="2" charset="0"/>
                <a:cs typeface="Tahoma" panose="020B0604030504040204" pitchFamily="34" charset="0"/>
              </a:rPr>
              <a:t>En chiffre:</a:t>
            </a:r>
          </a:p>
          <a:p>
            <a:pPr marL="0" marR="0" lvl="5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près de </a:t>
            </a:r>
            <a:r>
              <a:rPr lang="fr-FR" sz="1600" b="1" dirty="0">
                <a:solidFill>
                  <a:srgbClr val="ED7D31"/>
                </a:solidFill>
                <a:latin typeface="Calibri" panose="020F0502020204030204"/>
              </a:rPr>
              <a:t>57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salariés</a:t>
            </a:r>
          </a:p>
          <a:p>
            <a:pPr marL="0" marR="0" lvl="5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latin typeface="Calibri" panose="020F0502020204030204"/>
              </a:rPr>
              <a:t>plus de </a:t>
            </a:r>
            <a:r>
              <a:rPr lang="fr-FR" sz="1600" b="1" dirty="0">
                <a:solidFill>
                  <a:srgbClr val="ED7D31"/>
                </a:solidFill>
                <a:latin typeface="Calibri" panose="020F0502020204030204"/>
              </a:rPr>
              <a:t>7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 adhérents et bénévoles</a:t>
            </a:r>
          </a:p>
          <a:p>
            <a:pPr marL="0" marR="0" lvl="5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latin typeface="Calibri" panose="020F0502020204030204"/>
              </a:rPr>
              <a:t>plus 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 partenaires</a:t>
            </a:r>
          </a:p>
          <a:p>
            <a:pPr marL="0" marR="0" lvl="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r>
              <a:rPr lang="fr-FR" sz="1463" b="1" kern="15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ongenial Light" panose="02000503040000020004" pitchFamily="2" charset="0"/>
                <a:cs typeface="Tahoma" panose="020B0604030504040204" pitchFamily="34" charset="0"/>
              </a:rPr>
              <a:t>www.cen-paca.org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836E46-0B96-D27C-7D60-4102CDD3CC76}"/>
              </a:ext>
            </a:extLst>
          </p:cNvPr>
          <p:cNvSpPr txBox="1"/>
          <p:nvPr/>
        </p:nvSpPr>
        <p:spPr>
          <a:xfrm>
            <a:off x="3521570" y="2108435"/>
            <a:ext cx="230389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Encode Sans" panose="00000500000000000000" pitchFamily="2" charset="0"/>
                <a:cs typeface="Calibri" panose="020F0502020204030204" pitchFamily="34" charset="0"/>
              </a:rPr>
              <a:t>Membre de la </a:t>
            </a:r>
            <a:r>
              <a:rPr lang="fr-FR" sz="1600" b="1" dirty="0">
                <a:solidFill>
                  <a:srgbClr val="004494"/>
                </a:solidFill>
                <a:latin typeface="Encode Sans" panose="00000500000000000000" pitchFamily="2" charset="0"/>
                <a:cs typeface="Calibri" panose="020F0502020204030204" pitchFamily="34" charset="0"/>
              </a:rPr>
              <a:t>fédération des conservatoires d’espaces naturels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1B1772-65E3-CE7F-B8BE-CF8E4FBE7038}"/>
              </a:ext>
            </a:extLst>
          </p:cNvPr>
          <p:cNvSpPr txBox="1"/>
          <p:nvPr/>
        </p:nvSpPr>
        <p:spPr>
          <a:xfrm>
            <a:off x="6387329" y="2111296"/>
            <a:ext cx="2143577" cy="7677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63" b="1" kern="15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ongenial Light" panose="02000503040000020004" pitchFamily="2" charset="0"/>
                <a:cs typeface="Tahoma" panose="020B0604030504040204" pitchFamily="34" charset="0"/>
              </a:rPr>
              <a:t>Antenne 13 basée à Saint-Martin de Crau (Ecomusée de la Crau)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A373148-6BF4-D0FA-D5E5-E519C1E6D7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56" y="3406980"/>
            <a:ext cx="3021737" cy="20319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46D2F1-38E3-4D0E-BCEC-B550B8B0A7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182" y="3337865"/>
            <a:ext cx="2675387" cy="2406523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9A2ADE4-7530-D26F-4F2B-CFBFF3A15018}"/>
              </a:ext>
            </a:extLst>
          </p:cNvPr>
          <p:cNvSpPr/>
          <p:nvPr/>
        </p:nvSpPr>
        <p:spPr>
          <a:xfrm>
            <a:off x="6274112" y="4644272"/>
            <a:ext cx="1241547" cy="1018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36C8D91-7271-1AA2-C938-7FD52FCF9BA9}"/>
              </a:ext>
            </a:extLst>
          </p:cNvPr>
          <p:cNvSpPr txBox="1"/>
          <p:nvPr/>
        </p:nvSpPr>
        <p:spPr>
          <a:xfrm>
            <a:off x="2260674" y="5510341"/>
            <a:ext cx="4955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kern="15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Congenial Light" panose="02000503040000020004" pitchFamily="2" charset="0"/>
                <a:cs typeface="Tahoma" panose="020B0604030504040204" pitchFamily="34" charset="0"/>
              </a:rPr>
              <a:t>www.reseau-cen.org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73D3A4-01D0-C647-8D28-2B8EA0C0BC2A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2C91AC-9497-05AD-E3DE-66054363AC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791" y="5818118"/>
            <a:ext cx="1041778" cy="9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39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9C246-5ED3-E09F-9F88-A5130414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EDF750-6FD9-661B-243E-3CBB4FDE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6AEF80-E119-D4C7-7ABA-DA8F4051CD21}"/>
              </a:ext>
            </a:extLst>
          </p:cNvPr>
          <p:cNvSpPr txBox="1"/>
          <p:nvPr/>
        </p:nvSpPr>
        <p:spPr>
          <a:xfrm>
            <a:off x="417281" y="1700246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Analyse climatique : Identification de tendances climatiques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E23E4C-B042-FB8B-E022-E13ED9CED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94" y="6143096"/>
            <a:ext cx="1234225" cy="5783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8CC984-F1C9-079E-E546-6944CFB19FB0}"/>
              </a:ext>
            </a:extLst>
          </p:cNvPr>
          <p:cNvSpPr txBox="1"/>
          <p:nvPr/>
        </p:nvSpPr>
        <p:spPr>
          <a:xfrm>
            <a:off x="587715" y="2090813"/>
            <a:ext cx="783889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Données historiques</a:t>
            </a:r>
            <a:r>
              <a:rPr lang="fr-FR" dirty="0"/>
              <a:t> observées et </a:t>
            </a:r>
            <a:r>
              <a:rPr lang="fr-FR" b="1" dirty="0"/>
              <a:t>projections futures </a:t>
            </a:r>
            <a:r>
              <a:rPr lang="fr-FR" dirty="0"/>
              <a:t>modélisées </a:t>
            </a:r>
          </a:p>
        </p:txBody>
      </p:sp>
      <p:pic>
        <p:nvPicPr>
          <p:cNvPr id="2" name="Image 1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C4A7261C-BA74-E508-3799-8F5E0593A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07784E-2160-D56D-3E3A-39D34BCD81B9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de la démarche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87F59A-62D0-DD20-5825-C3FAFD56D835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3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3249B-A942-A85E-CEB3-C641F65F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A3474-0248-BCC8-6AB7-B9E9984A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1F8202-5BC2-9C06-81B5-77A63F2459BC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Analyse climatique : </a:t>
            </a:r>
            <a:endParaRPr lang="fr-FR" sz="2200" dirty="0">
              <a:solidFill>
                <a:srgbClr val="76B82A"/>
              </a:solidFill>
            </a:endParaRPr>
          </a:p>
        </p:txBody>
      </p:sp>
      <p:pic>
        <p:nvPicPr>
          <p:cNvPr id="3" name="Graphique 2" descr="Thermomètre avec un remplissage uni">
            <a:extLst>
              <a:ext uri="{FF2B5EF4-FFF2-40B4-BE49-F238E27FC236}">
                <a16:creationId xmlns:a16="http://schemas.microsoft.com/office/drawing/2014/main" id="{3F584BA6-9B37-35C5-2BD5-B5CFB2C0E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35" y="2306239"/>
            <a:ext cx="723900" cy="723900"/>
          </a:xfrm>
          <a:prstGeom prst="rect">
            <a:avLst/>
          </a:prstGeom>
        </p:spPr>
      </p:pic>
      <p:pic>
        <p:nvPicPr>
          <p:cNvPr id="5" name="Graphique 4" descr="Pluie contour">
            <a:extLst>
              <a:ext uri="{FF2B5EF4-FFF2-40B4-BE49-F238E27FC236}">
                <a16:creationId xmlns:a16="http://schemas.microsoft.com/office/drawing/2014/main" id="{277E2E97-436E-F3EA-C873-17D24F7A4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363" y="3490599"/>
            <a:ext cx="814362" cy="814362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428CE4-9F09-94D7-F75F-612C720925B0}"/>
              </a:ext>
            </a:extLst>
          </p:cNvPr>
          <p:cNvSpPr/>
          <p:nvPr/>
        </p:nvSpPr>
        <p:spPr>
          <a:xfrm>
            <a:off x="1391290" y="2248852"/>
            <a:ext cx="6611195" cy="9192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b="1" dirty="0">
                <a:solidFill>
                  <a:schemeClr val="tx1"/>
                </a:solidFill>
              </a:rPr>
              <a:t>Augmentation des températures </a:t>
            </a:r>
            <a:r>
              <a:rPr lang="fr-FR" sz="1600" dirty="0">
                <a:solidFill>
                  <a:schemeClr val="tx1"/>
                </a:solidFill>
              </a:rPr>
              <a:t>(+2 à +5°C en fonction des scénarios)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b="1" dirty="0">
                <a:solidFill>
                  <a:schemeClr val="tx1"/>
                </a:solidFill>
              </a:rPr>
              <a:t>Allongement de la saison estivale </a:t>
            </a:r>
            <a:r>
              <a:rPr lang="fr-FR" sz="1600" dirty="0">
                <a:solidFill>
                  <a:schemeClr val="tx1"/>
                </a:solidFill>
              </a:rPr>
              <a:t>(de mai à septembre)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Forte diminution du gel</a:t>
            </a:r>
            <a:br>
              <a:rPr lang="fr-FR" sz="1600" b="1" dirty="0">
                <a:solidFill>
                  <a:schemeClr val="tx1"/>
                </a:solidFill>
              </a:rPr>
            </a:b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89720DF-A7A8-EB20-89C6-C373E8EC2654}"/>
              </a:ext>
            </a:extLst>
          </p:cNvPr>
          <p:cNvSpPr/>
          <p:nvPr/>
        </p:nvSpPr>
        <p:spPr>
          <a:xfrm>
            <a:off x="1391289" y="3292117"/>
            <a:ext cx="6611196" cy="12113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chemeClr val="tx1"/>
                </a:solidFill>
              </a:rPr>
              <a:t>Forte variabilité </a:t>
            </a:r>
            <a:r>
              <a:rPr lang="fr-FR" sz="1600" dirty="0">
                <a:solidFill>
                  <a:schemeClr val="tx1"/>
                </a:solidFill>
              </a:rPr>
              <a:t>inter- et intra-annuelle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Diminution </a:t>
            </a:r>
            <a:r>
              <a:rPr lang="fr-FR" sz="1600" dirty="0">
                <a:solidFill>
                  <a:schemeClr val="tx1"/>
                </a:solidFill>
              </a:rPr>
              <a:t>du cumul de précipitations</a:t>
            </a:r>
            <a:r>
              <a:rPr lang="fr-FR" sz="1600" b="1" dirty="0">
                <a:solidFill>
                  <a:schemeClr val="tx1"/>
                </a:solidFill>
              </a:rPr>
              <a:t> au printemps et en été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Augmentation </a:t>
            </a:r>
            <a:r>
              <a:rPr lang="fr-FR" sz="1600" dirty="0">
                <a:solidFill>
                  <a:schemeClr val="tx1"/>
                </a:solidFill>
              </a:rPr>
              <a:t>du cumul de précipitations </a:t>
            </a:r>
            <a:r>
              <a:rPr lang="fr-FR" sz="1600" b="1" dirty="0">
                <a:solidFill>
                  <a:schemeClr val="tx1"/>
                </a:solidFill>
              </a:rPr>
              <a:t>en hiver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Intensification des épisodes méditerranéens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6F5EDB-9563-C58C-F414-B99EC85D8AB5}"/>
              </a:ext>
            </a:extLst>
          </p:cNvPr>
          <p:cNvSpPr txBox="1"/>
          <p:nvPr/>
        </p:nvSpPr>
        <p:spPr>
          <a:xfrm>
            <a:off x="1910740" y="4912576"/>
            <a:ext cx="546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Eté plus intense et sec </a:t>
            </a:r>
            <a:br>
              <a:rPr lang="fr-FR" b="1" dirty="0">
                <a:solidFill>
                  <a:schemeClr val="accent2"/>
                </a:solidFill>
              </a:rPr>
            </a:br>
            <a:r>
              <a:rPr lang="fr-FR" b="1" dirty="0">
                <a:solidFill>
                  <a:schemeClr val="accent2"/>
                </a:solidFill>
              </a:rPr>
              <a:t>Hiver plus doux et humide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519670-40E8-1F2D-6B36-FB53062870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11" name="Image 10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983B4205-0DC1-616F-5E5C-1D4F54541B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F8BF8D8-C849-B22B-839B-AE27FEA4C16B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774528C-1D35-792C-D99C-F42C8AD07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51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6C53-1A18-991D-0A1F-199133A6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3B2B12-1ED6-2ED9-55D5-CDC8F043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90482F-8264-A362-C4E6-52D23AB0FCF2}"/>
              </a:ext>
            </a:extLst>
          </p:cNvPr>
          <p:cNvSpPr txBox="1"/>
          <p:nvPr/>
        </p:nvSpPr>
        <p:spPr>
          <a:xfrm>
            <a:off x="417281" y="1700246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Analyse climatique : Identification de tendances climatiques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426693-BF1F-8A27-1776-26FCB6B76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94" y="6143096"/>
            <a:ext cx="1234225" cy="5783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130898-A096-1AB7-2AC2-7165EAB89F43}"/>
              </a:ext>
            </a:extLst>
          </p:cNvPr>
          <p:cNvSpPr txBox="1"/>
          <p:nvPr/>
        </p:nvSpPr>
        <p:spPr>
          <a:xfrm>
            <a:off x="587715" y="2090813"/>
            <a:ext cx="783889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Données historiques</a:t>
            </a:r>
            <a:r>
              <a:rPr lang="fr-FR" dirty="0"/>
              <a:t> observées et </a:t>
            </a:r>
            <a:r>
              <a:rPr lang="fr-FR" b="1" dirty="0"/>
              <a:t>projections futures </a:t>
            </a:r>
            <a:r>
              <a:rPr lang="fr-FR" dirty="0"/>
              <a:t>modélisées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AAF473-0D7E-FE25-7E83-3FE5843E4586}"/>
              </a:ext>
            </a:extLst>
          </p:cNvPr>
          <p:cNvSpPr txBox="1"/>
          <p:nvPr/>
        </p:nvSpPr>
        <p:spPr>
          <a:xfrm>
            <a:off x="382218" y="2710352"/>
            <a:ext cx="86615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Analyse de vulnérabilité : Analyse des effets de l’évolution du climat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E13F1D-7960-F358-905C-8B5E8ADCDD8C}"/>
              </a:ext>
            </a:extLst>
          </p:cNvPr>
          <p:cNvSpPr txBox="1"/>
          <p:nvPr/>
        </p:nvSpPr>
        <p:spPr>
          <a:xfrm>
            <a:off x="587715" y="3145758"/>
            <a:ext cx="783889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Sur le </a:t>
            </a:r>
            <a:r>
              <a:rPr lang="fr-FR" b="1" dirty="0"/>
              <a:t>patrimoine naturel</a:t>
            </a:r>
            <a:r>
              <a:rPr lang="fr-FR" dirty="0"/>
              <a:t>, les </a:t>
            </a:r>
            <a:r>
              <a:rPr lang="fr-FR" b="1" dirty="0"/>
              <a:t>activités humaines </a:t>
            </a:r>
            <a:r>
              <a:rPr lang="fr-FR" dirty="0"/>
              <a:t>et les </a:t>
            </a:r>
            <a:r>
              <a:rPr lang="fr-FR" b="1" dirty="0"/>
              <a:t>moyens de gestion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Collecte d’informations et </a:t>
            </a:r>
            <a:r>
              <a:rPr lang="fr-FR" b="1" dirty="0"/>
              <a:t>mobilisation du territoire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AD7F43-85A2-81BA-8ED4-8115269B68FB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de la démarche</a:t>
            </a:r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74699F96-1CFF-B23A-70BC-6837056F8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83FCCE-99E2-CCF5-E0BB-C80C996EC945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12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238E9E-CA04-1FFA-DD78-62BDBC1C533E}"/>
              </a:ext>
            </a:extLst>
          </p:cNvPr>
          <p:cNvSpPr txBox="1"/>
          <p:nvPr/>
        </p:nvSpPr>
        <p:spPr>
          <a:xfrm>
            <a:off x="392844" y="934102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Présentation de la démarche </a:t>
            </a:r>
            <a:r>
              <a:rPr lang="fr-FR" sz="2200" dirty="0">
                <a:solidFill>
                  <a:srgbClr val="76B82A"/>
                </a:solidFill>
              </a:rPr>
              <a:t>: Les quatre composantes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F0069-CF53-704F-D7C4-E6A94AB95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09" y="1573249"/>
            <a:ext cx="6218181" cy="45731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43A979-5DB6-A03C-907C-9F4549845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AFF7260-5B6E-A3CA-DC0B-B4DB60A8974E}"/>
              </a:ext>
            </a:extLst>
          </p:cNvPr>
          <p:cNvSpPr txBox="1"/>
          <p:nvPr/>
        </p:nvSpPr>
        <p:spPr>
          <a:xfrm>
            <a:off x="3115943" y="6233242"/>
            <a:ext cx="5783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 : guide méthodologique </a:t>
            </a:r>
            <a:r>
              <a:rPr lang="fr-F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Natur’Adapt</a:t>
            </a:r>
            <a:endParaRPr lang="fr-F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1286A0-0EEC-C91E-1087-0F8CDC64A181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de la démarche</a:t>
            </a:r>
          </a:p>
        </p:txBody>
      </p:sp>
      <p:pic>
        <p:nvPicPr>
          <p:cNvPr id="2" name="Image 1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C0CEFE57-E85C-B65A-29CC-845887C4A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85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082BB-6BD4-188B-23C0-BD20B21C0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B829A2-636E-51B5-2AF6-679577C4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150EA2-AE2F-0FF9-D3C0-51D290A57E78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Analyse de vulnérabilité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AF7E00-CA1B-167F-1C2F-34F350F854E3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Objets d’analyse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F24B2114-2000-1BBE-E219-7CF763494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DFF90E-F12A-AC15-15D4-04A7A54CAB17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77CEC0-7513-0A7A-6382-6A44C5267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694A4C0-C4B3-A196-C818-97D896791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3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CE398-F0D1-24C9-8CA6-6AA443AF9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9D9243-E2F3-2C8E-B8CE-EDBB5255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E2C20D-DA91-75E9-94A6-C4AFE318ECF6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Analyse de vulnérabilité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87B09B-19E3-2BAC-C49E-42E009600481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Objets d’analyse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024A41EE-52FA-A59F-2FAB-164FAFCB6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F1899C-DF9F-E23F-FBE7-8807E3F516E7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7CC30C-84DD-CC53-A16F-FBBD5BAF3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E07ECDD9-CE6E-F777-4FE8-A93AA4534A2A}"/>
              </a:ext>
            </a:extLst>
          </p:cNvPr>
          <p:cNvSpPr txBox="1"/>
          <p:nvPr/>
        </p:nvSpPr>
        <p:spPr>
          <a:xfrm>
            <a:off x="3370953" y="1871156"/>
            <a:ext cx="280576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Changement climatique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8A521733-57C6-2900-F13E-45F165E0D5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90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5BF53-BE8F-4FAB-981F-C5D1A6FF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40D895-70F2-A5C8-3AE4-1D051AF9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7F2118-C881-9A2F-CD00-FED8D5A1C602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Analyse de vulnérabilité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E27159-3F9B-C947-E7DD-6FBD6F9D2674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Objets d’analyse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937F710F-2301-952F-A704-2CBF23BDE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4AEFC1-AE21-B4E3-EE47-43586C708C20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712827-42B1-4345-4EAB-36FA8A22B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BFAA09-2913-1EC2-A445-4C830F063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84" y="3317058"/>
            <a:ext cx="578366" cy="5783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6282898-3066-7B52-2D8A-0E2A57E9D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982" y="3950876"/>
            <a:ext cx="609726" cy="6097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9B1A47D-275B-EBB1-41EF-17BF67EA5741}"/>
              </a:ext>
            </a:extLst>
          </p:cNvPr>
          <p:cNvSpPr txBox="1"/>
          <p:nvPr/>
        </p:nvSpPr>
        <p:spPr>
          <a:xfrm>
            <a:off x="1315350" y="3457152"/>
            <a:ext cx="29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Zone humide relictuelle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6DDDA6-30EC-54CD-243C-774D91124B81}"/>
              </a:ext>
            </a:extLst>
          </p:cNvPr>
          <p:cNvSpPr txBox="1"/>
          <p:nvPr/>
        </p:nvSpPr>
        <p:spPr>
          <a:xfrm>
            <a:off x="79325" y="3980400"/>
            <a:ext cx="31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Milieux forestiers </a:t>
            </a:r>
            <a:br>
              <a:rPr lang="fr-FR" b="1" dirty="0"/>
            </a:br>
            <a:r>
              <a:rPr lang="fr-FR" dirty="0"/>
              <a:t>(notamment chênaie verte)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E3FEDF2-4D7A-9A9E-6113-C5817782DE39}"/>
              </a:ext>
            </a:extLst>
          </p:cNvPr>
          <p:cNvSpPr txBox="1"/>
          <p:nvPr/>
        </p:nvSpPr>
        <p:spPr>
          <a:xfrm>
            <a:off x="926668" y="4699886"/>
            <a:ext cx="33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Milieux secs ouverts</a:t>
            </a:r>
            <a:br>
              <a:rPr lang="fr-FR" b="1" dirty="0"/>
            </a:br>
            <a:r>
              <a:rPr lang="fr-FR" dirty="0"/>
              <a:t>(ex: ancien coussouls de Crau)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E17FECA-89EB-3F3A-BF58-75E1C9CB5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53" y="4749266"/>
            <a:ext cx="512634" cy="51263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C8A6309-6347-2B83-1CB4-DAE706362A39}"/>
              </a:ext>
            </a:extLst>
          </p:cNvPr>
          <p:cNvSpPr txBox="1"/>
          <p:nvPr/>
        </p:nvSpPr>
        <p:spPr>
          <a:xfrm>
            <a:off x="1053473" y="2722521"/>
            <a:ext cx="2197843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Patrimoine naturel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F1C29A6-91A6-A3E6-58A6-AA4469C1DC26}"/>
              </a:ext>
            </a:extLst>
          </p:cNvPr>
          <p:cNvSpPr txBox="1"/>
          <p:nvPr/>
        </p:nvSpPr>
        <p:spPr>
          <a:xfrm>
            <a:off x="3370953" y="1871156"/>
            <a:ext cx="280576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Changement climatique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13125F91-D110-D4A9-9F40-B1A084B39B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8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0FCF-D4C3-AB02-A990-3F79564F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51327A-0EDD-87CB-A219-762AF426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47A6EF-7656-C6A9-307B-D9B0FBF85D72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Analyse de vulnérabilité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7AC41E-6C16-2799-555A-44870F6D531E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Objets d’analyse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321BF2BF-7E45-F33C-190F-AC16587B8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B8CCC2-45EE-253A-7045-D6BF996F4BAC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4DB47E-D81C-E9A9-22D3-C14F816C5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948AB4-86D7-DAA2-854A-4F5074585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84" y="3317058"/>
            <a:ext cx="578366" cy="5783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E5105A-E285-FA3B-8D93-220B8D467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982" y="3950876"/>
            <a:ext cx="609726" cy="6097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0EA2D4-8590-1669-33D9-B7FD2DF84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899" y="3307516"/>
            <a:ext cx="695238" cy="6952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4E53991-5365-4059-FD99-5BBF80025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837" y="3968340"/>
            <a:ext cx="609726" cy="6097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90C32AE-9B0E-A5A6-2BA4-AD03982C7373}"/>
              </a:ext>
            </a:extLst>
          </p:cNvPr>
          <p:cNvSpPr txBox="1"/>
          <p:nvPr/>
        </p:nvSpPr>
        <p:spPr>
          <a:xfrm>
            <a:off x="1315350" y="3457152"/>
            <a:ext cx="29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Zone humide relictuelle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2349DC8-243C-647F-DE22-D4E155667CAB}"/>
              </a:ext>
            </a:extLst>
          </p:cNvPr>
          <p:cNvSpPr txBox="1"/>
          <p:nvPr/>
        </p:nvSpPr>
        <p:spPr>
          <a:xfrm>
            <a:off x="79325" y="3980400"/>
            <a:ext cx="31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Milieux forestiers </a:t>
            </a:r>
            <a:br>
              <a:rPr lang="fr-FR" b="1" dirty="0"/>
            </a:br>
            <a:r>
              <a:rPr lang="fr-FR" dirty="0"/>
              <a:t>(notamment chênaie verte)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D19A9F-6B6D-079D-5667-CBE6B4154184}"/>
              </a:ext>
            </a:extLst>
          </p:cNvPr>
          <p:cNvSpPr txBox="1"/>
          <p:nvPr/>
        </p:nvSpPr>
        <p:spPr>
          <a:xfrm>
            <a:off x="926668" y="4699886"/>
            <a:ext cx="33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Milieux secs ouverts</a:t>
            </a:r>
            <a:br>
              <a:rPr lang="fr-FR" b="1" dirty="0"/>
            </a:br>
            <a:r>
              <a:rPr lang="fr-FR" dirty="0"/>
              <a:t>(ex: ancien coussouls de Crau)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3A2EB37-6B63-5555-C3CF-4B777F4E76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53" y="4749266"/>
            <a:ext cx="512634" cy="51263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5019E23-4714-9573-FA1D-1A72B947EF9B}"/>
              </a:ext>
            </a:extLst>
          </p:cNvPr>
          <p:cNvSpPr txBox="1"/>
          <p:nvPr/>
        </p:nvSpPr>
        <p:spPr>
          <a:xfrm>
            <a:off x="5887201" y="3470540"/>
            <a:ext cx="173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Manade taurine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499AA31-F44C-E026-0713-30DDE94F8D33}"/>
              </a:ext>
            </a:extLst>
          </p:cNvPr>
          <p:cNvSpPr txBox="1"/>
          <p:nvPr/>
        </p:nvSpPr>
        <p:spPr>
          <a:xfrm>
            <a:off x="7351997" y="4056389"/>
            <a:ext cx="8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Loisirs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ABB4348-8A3F-FB59-4C7C-DF3F77563751}"/>
              </a:ext>
            </a:extLst>
          </p:cNvPr>
          <p:cNvSpPr txBox="1"/>
          <p:nvPr/>
        </p:nvSpPr>
        <p:spPr>
          <a:xfrm>
            <a:off x="5872784" y="4729497"/>
            <a:ext cx="29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Gestion hydraulique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F99794F-5CC5-2D44-C56A-274DDFFE8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3999" y="4532992"/>
            <a:ext cx="672754" cy="67275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E0BDAAF-8E84-D4B4-C125-96AC7139E284}"/>
              </a:ext>
            </a:extLst>
          </p:cNvPr>
          <p:cNvSpPr txBox="1"/>
          <p:nvPr/>
        </p:nvSpPr>
        <p:spPr>
          <a:xfrm>
            <a:off x="1053473" y="2722521"/>
            <a:ext cx="2197843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Patrimoine naturel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22BA3DD-3932-F660-B7CD-2228E3644137}"/>
              </a:ext>
            </a:extLst>
          </p:cNvPr>
          <p:cNvSpPr txBox="1"/>
          <p:nvPr/>
        </p:nvSpPr>
        <p:spPr>
          <a:xfrm>
            <a:off x="5996684" y="2744558"/>
            <a:ext cx="2197843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Activités humaines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57662C7-C530-7613-10E0-30CDF40DFC22}"/>
              </a:ext>
            </a:extLst>
          </p:cNvPr>
          <p:cNvSpPr txBox="1"/>
          <p:nvPr/>
        </p:nvSpPr>
        <p:spPr>
          <a:xfrm>
            <a:off x="3370953" y="1871156"/>
            <a:ext cx="280576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Changement climatique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40C77E5-A265-EFDC-9A0A-457E4EDEEA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16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42A1C-DBEE-4815-CB60-E9AB3033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99208-C3CD-65C0-C70A-00C4351C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73EC9E-2EFB-0663-9065-8CB67D0FFAA0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Analyse de vulnérabilité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07D1BD8-D9BD-A5E6-FE0D-3B0FAEF909E8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Objets d’analyse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BD499EE1-DE8E-8A7F-09AF-D517D98B9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64EA44-4923-931D-F06D-38D0D2BF39ED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0AF4B3-EDAE-B7D6-FB44-081A931B5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8DCBD8-CBF8-39C0-6AD8-706C0ADF9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84" y="3317058"/>
            <a:ext cx="578366" cy="5783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D9A2FF-0EFB-52C8-7BF0-D2A4DD249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982" y="3950876"/>
            <a:ext cx="609726" cy="6097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748D0F9-B752-2DB5-5749-822292825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899" y="3307516"/>
            <a:ext cx="695238" cy="6952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76CDD5E-7425-F02B-C75D-94B914A35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837" y="3968340"/>
            <a:ext cx="609726" cy="6097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881A17C-0385-915E-CCFB-56B5DB61B217}"/>
              </a:ext>
            </a:extLst>
          </p:cNvPr>
          <p:cNvSpPr txBox="1"/>
          <p:nvPr/>
        </p:nvSpPr>
        <p:spPr>
          <a:xfrm>
            <a:off x="1315350" y="3457152"/>
            <a:ext cx="29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Zone humide relictuelle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6D08874-1F73-4C13-5FBA-6423521D3F04}"/>
              </a:ext>
            </a:extLst>
          </p:cNvPr>
          <p:cNvSpPr txBox="1"/>
          <p:nvPr/>
        </p:nvSpPr>
        <p:spPr>
          <a:xfrm>
            <a:off x="79325" y="3980400"/>
            <a:ext cx="31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Milieux forestiers </a:t>
            </a:r>
            <a:br>
              <a:rPr lang="fr-FR" b="1" dirty="0"/>
            </a:br>
            <a:r>
              <a:rPr lang="fr-FR" dirty="0"/>
              <a:t>(notamment chênaie verte)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470B3B6-DA65-A6BF-7BA8-BEEAEE82D711}"/>
              </a:ext>
            </a:extLst>
          </p:cNvPr>
          <p:cNvSpPr txBox="1"/>
          <p:nvPr/>
        </p:nvSpPr>
        <p:spPr>
          <a:xfrm>
            <a:off x="926668" y="4699886"/>
            <a:ext cx="33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Milieux secs ouverts</a:t>
            </a:r>
            <a:br>
              <a:rPr lang="fr-FR" b="1" dirty="0"/>
            </a:br>
            <a:r>
              <a:rPr lang="fr-FR" dirty="0"/>
              <a:t>(ex: ancien coussouls de Crau)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1B3024B-DD94-E79D-5AA8-CAAD05826D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53" y="4749266"/>
            <a:ext cx="512634" cy="51263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A1F7C39-63CA-FB0D-D780-2204A9ABD39E}"/>
              </a:ext>
            </a:extLst>
          </p:cNvPr>
          <p:cNvSpPr txBox="1"/>
          <p:nvPr/>
        </p:nvSpPr>
        <p:spPr>
          <a:xfrm>
            <a:off x="5887201" y="3470540"/>
            <a:ext cx="173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Manade taurine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6804E16-F6B9-F821-61FF-44DED85C2028}"/>
              </a:ext>
            </a:extLst>
          </p:cNvPr>
          <p:cNvSpPr txBox="1"/>
          <p:nvPr/>
        </p:nvSpPr>
        <p:spPr>
          <a:xfrm>
            <a:off x="7351997" y="4056389"/>
            <a:ext cx="8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Loisirs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3929C23-6F3F-E2F8-50EF-B54F9EF870B8}"/>
              </a:ext>
            </a:extLst>
          </p:cNvPr>
          <p:cNvSpPr txBox="1"/>
          <p:nvPr/>
        </p:nvSpPr>
        <p:spPr>
          <a:xfrm>
            <a:off x="5872784" y="4729497"/>
            <a:ext cx="29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Gestion hydraulique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72D466A-CD2B-1B6B-007F-5E21AA108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3999" y="4532992"/>
            <a:ext cx="672754" cy="67275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B94A160-0CAC-6804-6932-16A567410D10}"/>
              </a:ext>
            </a:extLst>
          </p:cNvPr>
          <p:cNvSpPr txBox="1"/>
          <p:nvPr/>
        </p:nvSpPr>
        <p:spPr>
          <a:xfrm>
            <a:off x="1053473" y="2722521"/>
            <a:ext cx="2197843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Patrimoine naturel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E243919-EBF8-855D-F47F-7E576A19E985}"/>
              </a:ext>
            </a:extLst>
          </p:cNvPr>
          <p:cNvSpPr txBox="1"/>
          <p:nvPr/>
        </p:nvSpPr>
        <p:spPr>
          <a:xfrm>
            <a:off x="5996684" y="2744558"/>
            <a:ext cx="2197843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Activités humaines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4076162-78F6-73DE-7033-9A6CFD02DB33}"/>
              </a:ext>
            </a:extLst>
          </p:cNvPr>
          <p:cNvSpPr txBox="1"/>
          <p:nvPr/>
        </p:nvSpPr>
        <p:spPr>
          <a:xfrm>
            <a:off x="3370953" y="1871156"/>
            <a:ext cx="280576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Changement climatique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122EF16-DFA0-9761-D60A-6EE90E9643AA}"/>
              </a:ext>
            </a:extLst>
          </p:cNvPr>
          <p:cNvSpPr txBox="1"/>
          <p:nvPr/>
        </p:nvSpPr>
        <p:spPr>
          <a:xfrm>
            <a:off x="3708878" y="5602630"/>
            <a:ext cx="2287806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Moyens de gestion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5A8F0D78-0E5C-C6DB-5804-1F0ABCBCDE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H="1">
            <a:off x="4213181" y="3277905"/>
            <a:ext cx="1435100" cy="14351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3A10ECB-6953-E9BA-18D3-3705E4ABD3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4213182" y="3277905"/>
            <a:ext cx="1435100" cy="14351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ABFE4A3-5BF0-69D0-E358-0EABAF424C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5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03794-DB42-6784-BC1F-DF61151E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B4CE20-3672-200A-E178-EB25A38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71BD6D-9549-A572-ABFF-C5C36EA23438}"/>
              </a:ext>
            </a:extLst>
          </p:cNvPr>
          <p:cNvSpPr txBox="1"/>
          <p:nvPr/>
        </p:nvSpPr>
        <p:spPr>
          <a:xfrm>
            <a:off x="417281" y="1700246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Analyse climatique : Identification de tendances climatiques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0E732E-2446-DB06-EAAD-258402ED0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94" y="6143096"/>
            <a:ext cx="1234225" cy="5783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AC5C121-1E00-522E-BBC1-4120686EDC3A}"/>
              </a:ext>
            </a:extLst>
          </p:cNvPr>
          <p:cNvSpPr txBox="1"/>
          <p:nvPr/>
        </p:nvSpPr>
        <p:spPr>
          <a:xfrm>
            <a:off x="587715" y="2090813"/>
            <a:ext cx="783889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Données historiques</a:t>
            </a:r>
            <a:r>
              <a:rPr lang="fr-FR" dirty="0"/>
              <a:t> observées et </a:t>
            </a:r>
            <a:r>
              <a:rPr lang="fr-FR" b="1" dirty="0"/>
              <a:t>projections futures </a:t>
            </a:r>
            <a:r>
              <a:rPr lang="fr-FR" dirty="0"/>
              <a:t>modélisées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DB0143-5EEF-06E0-6405-9903D28BA13D}"/>
              </a:ext>
            </a:extLst>
          </p:cNvPr>
          <p:cNvSpPr txBox="1"/>
          <p:nvPr/>
        </p:nvSpPr>
        <p:spPr>
          <a:xfrm>
            <a:off x="382218" y="2710352"/>
            <a:ext cx="86615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Analyse de vulnérabilité : Analyse des effets de l’évolution du climat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BBF0E0-CC17-F165-C3CD-2D24BE4F784F}"/>
              </a:ext>
            </a:extLst>
          </p:cNvPr>
          <p:cNvSpPr txBox="1"/>
          <p:nvPr/>
        </p:nvSpPr>
        <p:spPr>
          <a:xfrm>
            <a:off x="587715" y="3145758"/>
            <a:ext cx="783889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Sur le </a:t>
            </a:r>
            <a:r>
              <a:rPr lang="fr-FR" b="1" dirty="0"/>
              <a:t>patrimoine naturel</a:t>
            </a:r>
            <a:r>
              <a:rPr lang="fr-FR" dirty="0"/>
              <a:t>, les </a:t>
            </a:r>
            <a:r>
              <a:rPr lang="fr-FR" b="1" dirty="0"/>
              <a:t>activités humaines </a:t>
            </a:r>
            <a:r>
              <a:rPr lang="fr-FR" dirty="0"/>
              <a:t>et les </a:t>
            </a:r>
            <a:r>
              <a:rPr lang="fr-FR" b="1" dirty="0"/>
              <a:t>moyens de gestion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Collecte d’informations et </a:t>
            </a:r>
            <a:r>
              <a:rPr lang="fr-FR" b="1" dirty="0"/>
              <a:t>mobilisation du territoire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255C74-3948-CB26-A68A-C454F2EB0DD1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Présentation de la démarche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80604E-9EB5-C72C-7E92-5C43A4812D4F}"/>
              </a:ext>
            </a:extLst>
          </p:cNvPr>
          <p:cNvSpPr txBox="1"/>
          <p:nvPr/>
        </p:nvSpPr>
        <p:spPr>
          <a:xfrm>
            <a:off x="382218" y="4184258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Adaptation de la gestion : 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A67670-13C4-0678-64B7-15B701E3CFFB}"/>
              </a:ext>
            </a:extLst>
          </p:cNvPr>
          <p:cNvSpPr txBox="1"/>
          <p:nvPr/>
        </p:nvSpPr>
        <p:spPr>
          <a:xfrm>
            <a:off x="581662" y="4567624"/>
            <a:ext cx="866150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Définition de mesures d’adaptation </a:t>
            </a:r>
            <a:r>
              <a:rPr lang="fr-FR" dirty="0"/>
              <a:t>(nouvelles ou modifiées/adaptées)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Réflexion collective…</a:t>
            </a:r>
          </a:p>
        </p:txBody>
      </p:sp>
      <p:pic>
        <p:nvPicPr>
          <p:cNvPr id="2" name="Image 1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862A51D8-DD61-63A1-849A-D64B70FFD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824ED4-21A0-BCFF-8463-F6F74F60F982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Démarche </a:t>
            </a:r>
            <a:r>
              <a:rPr lang="fr-FR" sz="2200" b="1" dirty="0" err="1">
                <a:solidFill>
                  <a:srgbClr val="76B82A"/>
                </a:solidFill>
              </a:rPr>
              <a:t>Natur’Adapt</a:t>
            </a:r>
            <a:r>
              <a:rPr lang="fr-FR" sz="2200" b="1" dirty="0">
                <a:solidFill>
                  <a:srgbClr val="76B82A"/>
                </a:solidFill>
              </a:rPr>
              <a:t> Sud (2024-2025)</a:t>
            </a:r>
            <a:endParaRPr lang="fr-FR" sz="2200" dirty="0">
              <a:solidFill>
                <a:srgbClr val="76B8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581662" y="1039486"/>
            <a:ext cx="425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76B82A"/>
                </a:solidFill>
              </a:rPr>
              <a:t>Sommaire</a:t>
            </a:r>
            <a:endParaRPr lang="fr-FR" sz="2000" b="1" dirty="0">
              <a:solidFill>
                <a:srgbClr val="76B82A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879599" y="1946101"/>
            <a:ext cx="64144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sz="2400" dirty="0"/>
              <a:t>Changement climatique et biodiversité  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sz="2400" dirty="0"/>
              <a:t>Présentation du projet </a:t>
            </a:r>
          </a:p>
          <a:p>
            <a:pPr marL="720000" lvl="4" indent="-342900">
              <a:lnSpc>
                <a:spcPct val="150000"/>
              </a:lnSpc>
              <a:buBlip>
                <a:blip r:embed="rId4"/>
              </a:buBlip>
            </a:pPr>
            <a:r>
              <a:rPr lang="fr-FR" sz="2400" dirty="0"/>
              <a:t>Déploiement de la démarche en PACA</a:t>
            </a:r>
          </a:p>
          <a:p>
            <a:pPr marL="720000" lvl="4" indent="-342900">
              <a:lnSpc>
                <a:spcPct val="150000"/>
              </a:lnSpc>
              <a:buBlip>
                <a:blip r:embed="rId4"/>
              </a:buBlip>
            </a:pPr>
            <a:r>
              <a:rPr lang="fr-FR" sz="2400" dirty="0"/>
              <a:t>Présentation de la démarche </a:t>
            </a:r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sz="2400" dirty="0"/>
              <a:t>Conclusion </a:t>
            </a:r>
          </a:p>
          <a:p>
            <a:endParaRPr lang="fr-FR" sz="2000" dirty="0"/>
          </a:p>
          <a:p>
            <a:r>
              <a:rPr lang="fr-FR" sz="2000" dirty="0"/>
              <a:t> </a:t>
            </a:r>
            <a:endParaRPr lang="fr-FR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93C25E-F756-4EE3-9ACB-9D148DE66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46" y="5592763"/>
            <a:ext cx="1745942" cy="11287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F024C4-C5EF-4232-9A63-6F1EC4AC1D60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  <p:pic>
        <p:nvPicPr>
          <p:cNvPr id="5" name="Image 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734AA1A8-F8F2-010A-AD85-8F953E212F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38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D8E65-DFF4-6D63-6EA4-69A204951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D43100-BC4D-D935-540D-AF554F3A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A880B4-DF5F-9AD0-3CB5-88A3D4C4C58D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Adaptation de la gestion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EE13BD-D465-411A-389A-F42521AA28F9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Exemples de mesures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99D1AB2F-C0ED-4334-6BE3-369BDF33C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F1F852-FC2B-0F90-4E71-C7D57F744FC4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8455C2-8908-634D-286B-116C042FA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4F3722-4682-ADBF-3261-D368EB052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6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D737C-FDE1-60A7-1A53-4444D2C0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00A2E1-1984-834D-89D6-4655D9F2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9BD006-F6D3-1A99-5AD1-6E160F0E26E1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Adaptation de la gestion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4FC9BE-9E51-414F-F8F0-138050F58F8B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Exemples de mesures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42306FFF-332A-ABA5-1893-AA4D261B6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5FA84D-D77A-C2F1-FB8B-6E8FFACBD486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4CBDDB-9996-A643-A865-595BD0A67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D46DBB-822F-715E-CDBA-1261E7FE7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978C371-E108-C3C3-726E-E35D012EDBE7}"/>
              </a:ext>
            </a:extLst>
          </p:cNvPr>
          <p:cNvSpPr txBox="1"/>
          <p:nvPr/>
        </p:nvSpPr>
        <p:spPr>
          <a:xfrm>
            <a:off x="414867" y="1761322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1"/>
                </a:solidFill>
              </a:rPr>
              <a:t>Sensibiliser au changement climatique :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74B7F8-B123-6749-B2B9-EA4E7F3B696B}"/>
              </a:ext>
            </a:extLst>
          </p:cNvPr>
          <p:cNvSpPr txBox="1"/>
          <p:nvPr/>
        </p:nvSpPr>
        <p:spPr>
          <a:xfrm>
            <a:off x="588718" y="2177345"/>
            <a:ext cx="783889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b="1" dirty="0"/>
              <a:t>Former les animateurs-nature </a:t>
            </a:r>
            <a:r>
              <a:rPr lang="fr-FR" dirty="0"/>
              <a:t>au changement climatique et effets pressentis</a:t>
            </a:r>
          </a:p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dirty="0"/>
              <a:t>Développer des </a:t>
            </a:r>
            <a:r>
              <a:rPr lang="fr-FR" b="1" dirty="0"/>
              <a:t>outils pédagogiques</a:t>
            </a:r>
          </a:p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dirty="0"/>
              <a:t>Développer des </a:t>
            </a:r>
            <a:r>
              <a:rPr lang="fr-FR" b="1" dirty="0"/>
              <a:t>animations/temps de réflexion </a:t>
            </a:r>
            <a:r>
              <a:rPr lang="fr-FR" dirty="0"/>
              <a:t>sur la thématique</a:t>
            </a:r>
          </a:p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b="1" dirty="0"/>
              <a:t>Préparer l’acceptation des changements inévitables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183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F484D-DD68-43D0-901A-C11958C5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BFA6FA-650D-A42A-EE60-24DB93D9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004DF1-021D-1532-10BF-44875F780208}"/>
              </a:ext>
            </a:extLst>
          </p:cNvPr>
          <p:cNvSpPr txBox="1"/>
          <p:nvPr/>
        </p:nvSpPr>
        <p:spPr>
          <a:xfrm>
            <a:off x="389275" y="896000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Adaptation de la gestion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A7C949-2601-AB74-4810-7D8C3A64258D}"/>
              </a:ext>
            </a:extLst>
          </p:cNvPr>
          <p:cNvSpPr txBox="1"/>
          <p:nvPr/>
        </p:nvSpPr>
        <p:spPr>
          <a:xfrm>
            <a:off x="497363" y="1292484"/>
            <a:ext cx="2711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Exemples de mesures :</a:t>
            </a:r>
            <a:endParaRPr lang="fr-FR" dirty="0"/>
          </a:p>
        </p:txBody>
      </p:sp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66CB73D7-DA65-CB57-EC45-62444E4BE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DF2FAA-AD8E-38DF-68BE-45F4768C5289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Exemple de la RNR de l’</a:t>
            </a:r>
            <a:r>
              <a:rPr lang="fr-FR" sz="1400" b="1" dirty="0" err="1">
                <a:solidFill>
                  <a:srgbClr val="297732"/>
                </a:solidFill>
              </a:rPr>
              <a:t>Ilon</a:t>
            </a:r>
            <a:endParaRPr lang="fr-FR" sz="1400" b="1" dirty="0">
              <a:solidFill>
                <a:srgbClr val="29773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B475D5-BB08-C9E4-048B-E4AB906B2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06" y="6146367"/>
            <a:ext cx="653274" cy="6373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1C5963-3C82-3A11-F935-81AED303B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8" y="48939"/>
            <a:ext cx="1489271" cy="7413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7846B4-DEBB-2907-BD13-E86A124C251A}"/>
              </a:ext>
            </a:extLst>
          </p:cNvPr>
          <p:cNvSpPr txBox="1"/>
          <p:nvPr/>
        </p:nvSpPr>
        <p:spPr>
          <a:xfrm>
            <a:off x="414867" y="1761322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1"/>
                </a:solidFill>
              </a:rPr>
              <a:t>Sensibiliser au changement climatique :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96045D-CD9F-1295-96D0-ED9B63D83156}"/>
              </a:ext>
            </a:extLst>
          </p:cNvPr>
          <p:cNvSpPr txBox="1"/>
          <p:nvPr/>
        </p:nvSpPr>
        <p:spPr>
          <a:xfrm>
            <a:off x="588718" y="2177345"/>
            <a:ext cx="783889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b="1" dirty="0"/>
              <a:t>Former les animateurs-nature </a:t>
            </a:r>
            <a:r>
              <a:rPr lang="fr-FR" dirty="0"/>
              <a:t>au changement climatique et effets pressentis</a:t>
            </a:r>
          </a:p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dirty="0"/>
              <a:t>Développer des </a:t>
            </a:r>
            <a:r>
              <a:rPr lang="fr-FR" b="1" dirty="0"/>
              <a:t>outils pédagogiques</a:t>
            </a:r>
          </a:p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dirty="0"/>
              <a:t>Développer des </a:t>
            </a:r>
            <a:r>
              <a:rPr lang="fr-FR" b="1" dirty="0"/>
              <a:t>animations/temps de réflexion </a:t>
            </a:r>
            <a:r>
              <a:rPr lang="fr-FR" dirty="0"/>
              <a:t>sur la thématique</a:t>
            </a:r>
          </a:p>
          <a:p>
            <a:pPr marL="0" lvl="5" indent="-342900">
              <a:lnSpc>
                <a:spcPct val="150000"/>
              </a:lnSpc>
              <a:buBlip>
                <a:blip r:embed="rId6"/>
              </a:buBlip>
            </a:pPr>
            <a:r>
              <a:rPr lang="fr-FR" b="1" dirty="0"/>
              <a:t>Préparer l’acceptation des changements inévitables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BA6352-4514-D73D-27AF-83E62755AACA}"/>
              </a:ext>
            </a:extLst>
          </p:cNvPr>
          <p:cNvSpPr txBox="1"/>
          <p:nvPr/>
        </p:nvSpPr>
        <p:spPr>
          <a:xfrm>
            <a:off x="438661" y="3917596"/>
            <a:ext cx="813900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1"/>
                </a:solidFill>
              </a:rPr>
              <a:t>Faciliter le déplacement/la migration des espèces et des habitats 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1"/>
                </a:solidFill>
              </a:rPr>
              <a:t>Suivre et améliorer les connaissances 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1"/>
                </a:solidFill>
              </a:rPr>
              <a:t>…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86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78EF-9DBF-768E-324D-4C467C1A5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4EAD2B6E-8E4F-2F97-FB59-13929D1CAC62}"/>
              </a:ext>
            </a:extLst>
          </p:cNvPr>
          <p:cNvSpPr txBox="1"/>
          <p:nvPr/>
        </p:nvSpPr>
        <p:spPr>
          <a:xfrm>
            <a:off x="742529" y="3038434"/>
            <a:ext cx="74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76B82A"/>
                </a:solidFill>
              </a:rPr>
              <a:t>CONCLUSION</a:t>
            </a:r>
            <a:endParaRPr lang="fr-FR" sz="2000" b="1" dirty="0">
              <a:solidFill>
                <a:srgbClr val="76B82A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5ED3FF-C99C-82BD-A2FC-B774443A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AB3F41-B01C-31DA-ED0A-19B13928C33A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3E35B7-77EA-6A3E-37ED-55C3847D8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0" y="5929352"/>
            <a:ext cx="1247360" cy="854002"/>
          </a:xfrm>
          <a:prstGeom prst="rect">
            <a:avLst/>
          </a:prstGeom>
        </p:spPr>
      </p:pic>
      <p:pic>
        <p:nvPicPr>
          <p:cNvPr id="3" name="Image 2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071E7974-0946-C0B8-AD33-2EFFB8B25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8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0B6BC-AB8F-5267-D19C-BFC76109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6499C763-D3A4-02A4-74BD-DF9CD8B48519}"/>
              </a:ext>
            </a:extLst>
          </p:cNvPr>
          <p:cNvSpPr txBox="1"/>
          <p:nvPr/>
        </p:nvSpPr>
        <p:spPr>
          <a:xfrm>
            <a:off x="581662" y="1014829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Conclusion :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5AB187-861C-EE9A-E7B1-3A80C14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ABD81F-A5EC-E5A8-1B1C-5D7861579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94" y="6143096"/>
            <a:ext cx="1234225" cy="5783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3137B4-B6EE-9A50-3D35-59BBB3472114}"/>
              </a:ext>
            </a:extLst>
          </p:cNvPr>
          <p:cNvSpPr txBox="1"/>
          <p:nvPr/>
        </p:nvSpPr>
        <p:spPr>
          <a:xfrm>
            <a:off x="730482" y="2338463"/>
            <a:ext cx="820903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Prendre en compte le changement climatique dans la gestion des territoires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Adopter une </a:t>
            </a:r>
            <a:r>
              <a:rPr lang="fr-FR" b="1" dirty="0"/>
              <a:t>vision dynamique </a:t>
            </a:r>
            <a:r>
              <a:rPr lang="fr-FR" dirty="0"/>
              <a:t>et « dézoomer »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Anticiper et imaginer </a:t>
            </a:r>
            <a:r>
              <a:rPr lang="fr-FR" dirty="0"/>
              <a:t>l’avenir des territoires pour mieux les anticiper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Favoriser le</a:t>
            </a:r>
            <a:r>
              <a:rPr lang="fr-FR" b="1" dirty="0"/>
              <a:t> travail collaboratif pour une adaptation collective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14CC86-8DAC-8565-D56F-72EF502D71A3}"/>
              </a:ext>
            </a:extLst>
          </p:cNvPr>
          <p:cNvSpPr txBox="1"/>
          <p:nvPr/>
        </p:nvSpPr>
        <p:spPr>
          <a:xfrm>
            <a:off x="502498" y="1748115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Intérêt de ce projet :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FFCEA-4BBA-D489-52B7-6D6CF54E53EA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437392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067F0-9AB1-C94D-B6F7-BB1F7DDBF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036550A6-B6F6-F877-0014-F240C25DC2C2}"/>
              </a:ext>
            </a:extLst>
          </p:cNvPr>
          <p:cNvSpPr txBox="1"/>
          <p:nvPr/>
        </p:nvSpPr>
        <p:spPr>
          <a:xfrm>
            <a:off x="581662" y="1014829"/>
            <a:ext cx="850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Conclusion :</a:t>
            </a:r>
            <a:endParaRPr lang="fr-FR" sz="2200" dirty="0">
              <a:solidFill>
                <a:srgbClr val="76B82A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3CB760-9A57-8AD3-D346-E5EA6FBE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3B38BB-3D51-F8A1-7F5D-7EF68AF5F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94" y="6143096"/>
            <a:ext cx="1234225" cy="5783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8D9BB2-A106-C7B0-5EB2-6C8095DFE54E}"/>
              </a:ext>
            </a:extLst>
          </p:cNvPr>
          <p:cNvSpPr txBox="1"/>
          <p:nvPr/>
        </p:nvSpPr>
        <p:spPr>
          <a:xfrm>
            <a:off x="730482" y="2338463"/>
            <a:ext cx="820903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Prendre en compte le changement climatique dans la gestion des territoires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Adopter une </a:t>
            </a:r>
            <a:r>
              <a:rPr lang="fr-FR" b="1" dirty="0"/>
              <a:t>vision dynamique </a:t>
            </a:r>
            <a:r>
              <a:rPr lang="fr-FR" dirty="0"/>
              <a:t>et « dézoomer »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b="1" dirty="0"/>
              <a:t>Anticiper et imaginer </a:t>
            </a:r>
            <a:r>
              <a:rPr lang="fr-FR" dirty="0"/>
              <a:t>l’avenir des territoires pour mieux les anticiper</a:t>
            </a:r>
          </a:p>
          <a:p>
            <a:pPr marL="0" lvl="5" indent="-342900">
              <a:lnSpc>
                <a:spcPct val="150000"/>
              </a:lnSpc>
              <a:buBlip>
                <a:blip r:embed="rId4"/>
              </a:buBlip>
            </a:pPr>
            <a:r>
              <a:rPr lang="fr-FR" dirty="0"/>
              <a:t>Favoriser le</a:t>
            </a:r>
            <a:r>
              <a:rPr lang="fr-FR" b="1" dirty="0"/>
              <a:t> travail collaboratif pour une adaptation collective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064131-B44B-A5BF-40C1-327C7F02F72F}"/>
              </a:ext>
            </a:extLst>
          </p:cNvPr>
          <p:cNvSpPr txBox="1"/>
          <p:nvPr/>
        </p:nvSpPr>
        <p:spPr>
          <a:xfrm>
            <a:off x="502498" y="1748115"/>
            <a:ext cx="81390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accent2"/>
                </a:solidFill>
              </a:rPr>
              <a:t>Intérêt de ce projet :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F7A611-6548-AE15-BEDD-267328AB044B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422C3D-35EA-1DA6-EB8C-E1B73C8A9427}"/>
              </a:ext>
            </a:extLst>
          </p:cNvPr>
          <p:cNvSpPr txBox="1"/>
          <p:nvPr/>
        </p:nvSpPr>
        <p:spPr>
          <a:xfrm>
            <a:off x="1247139" y="4619410"/>
            <a:ext cx="6649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Restaurer et protéger la nature renforce la résilience des territoires </a:t>
            </a:r>
            <a:r>
              <a:rPr lang="fr-FR" dirty="0">
                <a:solidFill>
                  <a:schemeClr val="accent2"/>
                </a:solidFill>
              </a:rPr>
              <a:t>face aux impacts du changement climatique !</a:t>
            </a:r>
          </a:p>
        </p:txBody>
      </p:sp>
    </p:spTree>
    <p:extLst>
      <p:ext uri="{BB962C8B-B14F-4D97-AF65-F5344CB8AC3E}">
        <p14:creationId xmlns:p14="http://schemas.microsoft.com/office/powerpoint/2010/main" val="1633088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4066" r="925"/>
          <a:stretch/>
        </p:blipFill>
        <p:spPr>
          <a:xfrm>
            <a:off x="-10160" y="-20320"/>
            <a:ext cx="9154160" cy="57892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91999" y="2932833"/>
            <a:ext cx="374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Merci pour votre attention !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Ophélia Abis</a:t>
            </a:r>
          </a:p>
          <a:p>
            <a:pPr algn="ctr"/>
            <a:r>
              <a:rPr lang="fr-FR" sz="1600" dirty="0"/>
              <a:t>ophelia.abis@cen-paca.org</a:t>
            </a:r>
          </a:p>
          <a:p>
            <a:pPr algn="ctr"/>
            <a:endParaRPr lang="fr-FR" sz="1600" dirty="0"/>
          </a:p>
          <a:p>
            <a:pPr algn="ctr"/>
            <a:r>
              <a:rPr lang="fr-FR" sz="2000" b="1" dirty="0">
                <a:solidFill>
                  <a:srgbClr val="187128"/>
                </a:solidFill>
                <a:hlinkClick r:id="rId4"/>
              </a:rPr>
              <a:t>www.cen-paca.org</a:t>
            </a:r>
            <a:endParaRPr lang="fr-FR" sz="2000" b="1" dirty="0">
              <a:solidFill>
                <a:srgbClr val="187128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4244" y="1705281"/>
            <a:ext cx="7565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297732"/>
                </a:solidFill>
              </a:rPr>
              <a:t>Natur’Adapt</a:t>
            </a:r>
            <a:r>
              <a:rPr lang="fr-FR" sz="2400" b="1" dirty="0">
                <a:solidFill>
                  <a:srgbClr val="297732"/>
                </a:solidFill>
              </a:rPr>
              <a:t> Sud </a:t>
            </a:r>
            <a:r>
              <a:rPr lang="fr-FR" sz="2400" dirty="0">
                <a:solidFill>
                  <a:srgbClr val="297732"/>
                </a:solidFill>
              </a:rPr>
              <a:t>: </a:t>
            </a:r>
            <a:br>
              <a:rPr lang="fr-FR" sz="2400" dirty="0">
                <a:solidFill>
                  <a:srgbClr val="297732"/>
                </a:solidFill>
              </a:rPr>
            </a:br>
            <a:r>
              <a:rPr lang="fr-FR" sz="2400" b="1" dirty="0">
                <a:solidFill>
                  <a:srgbClr val="297732"/>
                </a:solidFill>
              </a:rPr>
              <a:t>Adaptation de la gestion des réserves naturelles de PACA au changement climatique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5" name="Image 4" descr="Une image contenant texte, Graphique, clipart, graphisme&#10;&#10;Description générée automatiquement">
            <a:extLst>
              <a:ext uri="{FF2B5EF4-FFF2-40B4-BE49-F238E27FC236}">
                <a16:creationId xmlns:a16="http://schemas.microsoft.com/office/drawing/2014/main" id="{C1D5A807-F6AA-E258-019D-462B5EAAF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19" y="5897074"/>
            <a:ext cx="878317" cy="703285"/>
          </a:xfrm>
          <a:prstGeom prst="rect">
            <a:avLst/>
          </a:prstGeom>
        </p:spPr>
      </p:pic>
      <p:pic>
        <p:nvPicPr>
          <p:cNvPr id="7" name="Image 6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FFA16483-3B8E-FF7A-D30B-479D28374D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41" y="5778135"/>
            <a:ext cx="1204949" cy="994488"/>
          </a:xfrm>
          <a:prstGeom prst="rect">
            <a:avLst/>
          </a:prstGeom>
        </p:spPr>
      </p:pic>
      <p:pic>
        <p:nvPicPr>
          <p:cNvPr id="8" name="Image 7" descr="Une image contenant Police, Graphique, capture d’écran, texte&#10;&#10;Description générée automatiquement">
            <a:extLst>
              <a:ext uri="{FF2B5EF4-FFF2-40B4-BE49-F238E27FC236}">
                <a16:creationId xmlns:a16="http://schemas.microsoft.com/office/drawing/2014/main" id="{977BBC2A-BECA-20EE-23B7-AC24B531A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80" y="5908813"/>
            <a:ext cx="946298" cy="733381"/>
          </a:xfrm>
          <a:prstGeom prst="rect">
            <a:avLst/>
          </a:prstGeom>
        </p:spPr>
      </p:pic>
      <p:pic>
        <p:nvPicPr>
          <p:cNvPr id="9" name="Image 8" descr="Une image contenant logo, obscurité, symbole, nuit&#10;&#10;Description générée automatiquement">
            <a:extLst>
              <a:ext uri="{FF2B5EF4-FFF2-40B4-BE49-F238E27FC236}">
                <a16:creationId xmlns:a16="http://schemas.microsoft.com/office/drawing/2014/main" id="{BB4AC3D9-E035-A566-39A1-6AE6568CF2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58" y="5899485"/>
            <a:ext cx="1500285" cy="751791"/>
          </a:xfrm>
          <a:prstGeom prst="rect">
            <a:avLst/>
          </a:prstGeom>
        </p:spPr>
      </p:pic>
      <p:pic>
        <p:nvPicPr>
          <p:cNvPr id="10" name="Image 9" descr="Une image contenant Graphique, graphisme, art, conception&#10;&#10;Description générée automatiquement">
            <a:extLst>
              <a:ext uri="{FF2B5EF4-FFF2-40B4-BE49-F238E27FC236}">
                <a16:creationId xmlns:a16="http://schemas.microsoft.com/office/drawing/2014/main" id="{FDBA8B20-CB26-DBD0-BA7E-0924117FE8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69" y="5967498"/>
            <a:ext cx="1167278" cy="632861"/>
          </a:xfrm>
          <a:prstGeom prst="rect">
            <a:avLst/>
          </a:prstGeom>
        </p:spPr>
      </p:pic>
      <p:pic>
        <p:nvPicPr>
          <p:cNvPr id="15" name="Image 14" descr="Une image contenant Graphique, graphisme, Police, logo&#10;&#10;Description générée automatiquement">
            <a:extLst>
              <a:ext uri="{FF2B5EF4-FFF2-40B4-BE49-F238E27FC236}">
                <a16:creationId xmlns:a16="http://schemas.microsoft.com/office/drawing/2014/main" id="{F756DA57-D766-F4AF-8D6F-449842BEDE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33" y="6046088"/>
            <a:ext cx="908298" cy="4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8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3438-F716-90F0-73A4-F8C6077C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BDD8CD8C-6C98-AEAF-B55A-6A22C91FB8E1}"/>
              </a:ext>
            </a:extLst>
          </p:cNvPr>
          <p:cNvSpPr txBox="1"/>
          <p:nvPr/>
        </p:nvSpPr>
        <p:spPr>
          <a:xfrm>
            <a:off x="742529" y="3038434"/>
            <a:ext cx="74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76B82A"/>
                </a:solidFill>
              </a:rPr>
              <a:t>CHANGEMENT CLIMATIQUE ET BIODIVERSITE</a:t>
            </a:r>
            <a:endParaRPr lang="fr-FR" sz="2000" b="1" dirty="0">
              <a:solidFill>
                <a:srgbClr val="76B82A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9E02C2-8AFC-B292-AB40-70D166F3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8C6257-F7CB-AAA0-5512-DC580B77CFCF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Adaptation des réserves naturelles au changement climatique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24DC2D-695C-6233-359D-3D27D10AD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4" y="5944879"/>
            <a:ext cx="993000" cy="720000"/>
          </a:xfrm>
          <a:prstGeom prst="rect">
            <a:avLst/>
          </a:prstGeom>
        </p:spPr>
      </p:pic>
      <p:pic>
        <p:nvPicPr>
          <p:cNvPr id="5" name="Image 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A05344A7-75B2-D6EA-1C66-6E022E24C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7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CC98D-2321-53C3-0AD8-AE20FDA7D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6362243-2646-D827-3589-AB309AA121A3}"/>
              </a:ext>
            </a:extLst>
          </p:cNvPr>
          <p:cNvSpPr txBox="1"/>
          <p:nvPr/>
        </p:nvSpPr>
        <p:spPr>
          <a:xfrm>
            <a:off x="302205" y="1037281"/>
            <a:ext cx="8806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Le changement climatique est déjà en cours avec des impacts déjà visibles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C54057-B645-EC59-1744-5953802D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0CBA38-9C68-32C0-0A3B-608F8D7DC885}"/>
              </a:ext>
            </a:extLst>
          </p:cNvPr>
          <p:cNvSpPr txBox="1"/>
          <p:nvPr/>
        </p:nvSpPr>
        <p:spPr>
          <a:xfrm>
            <a:off x="424126" y="1547068"/>
            <a:ext cx="85623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>
                <a:solidFill>
                  <a:srgbClr val="060712"/>
                </a:solidFill>
                <a:cs typeface="Arial"/>
              </a:rPr>
              <a:t>Rapidité</a:t>
            </a:r>
            <a:r>
              <a:rPr lang="fr-FR" dirty="0">
                <a:solidFill>
                  <a:srgbClr val="060712"/>
                </a:solidFill>
                <a:cs typeface="Arial"/>
              </a:rPr>
              <a:t> des changements climatiques </a:t>
            </a:r>
          </a:p>
          <a:p>
            <a:pPr marL="0" lvl="5">
              <a:lnSpc>
                <a:spcPct val="150000"/>
              </a:lnSpc>
            </a:pPr>
            <a:r>
              <a:rPr lang="fr-FR" b="1" dirty="0">
                <a:solidFill>
                  <a:srgbClr val="060712"/>
                </a:solidFill>
                <a:cs typeface="Arial"/>
              </a:rPr>
              <a:t>                          Impacts sur les écosystèmes </a:t>
            </a:r>
          </a:p>
          <a:p>
            <a:pPr marL="0" lvl="5">
              <a:lnSpc>
                <a:spcPct val="150000"/>
              </a:lnSpc>
            </a:pPr>
            <a:endParaRPr lang="fr-FR" dirty="0"/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endParaRPr lang="fr-FR" dirty="0"/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endParaRPr lang="fr-FR" dirty="0"/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endParaRPr lang="fr-FR" dirty="0"/>
          </a:p>
          <a:p>
            <a:pPr marL="0" lvl="5">
              <a:lnSpc>
                <a:spcPct val="150000"/>
              </a:lnSpc>
            </a:pPr>
            <a:endParaRPr lang="fr-FR" dirty="0"/>
          </a:p>
          <a:p>
            <a:pPr marL="0" lvl="5">
              <a:lnSpc>
                <a:spcPct val="150000"/>
              </a:lnSpc>
            </a:pPr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EB341A-DD6F-1D0C-356F-72A8FD919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4" y="5944879"/>
            <a:ext cx="993000" cy="72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DAE07D2-F2E5-38D8-9919-5128B007C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169" y="2036011"/>
            <a:ext cx="317642" cy="3176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7F11D7-522C-D501-2F5B-56820E1C82F8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Changement climatique et biodiversité</a:t>
            </a:r>
          </a:p>
        </p:txBody>
      </p:sp>
    </p:spTree>
    <p:extLst>
      <p:ext uri="{BB962C8B-B14F-4D97-AF65-F5344CB8AC3E}">
        <p14:creationId xmlns:p14="http://schemas.microsoft.com/office/powerpoint/2010/main" val="77778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4103-6EF5-880E-5E9A-3FCD44D6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F434C4-C6D1-2F09-F95D-AEF9F986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1F056B-93C8-C8E8-D700-A539FA941560}"/>
              </a:ext>
            </a:extLst>
          </p:cNvPr>
          <p:cNvSpPr txBox="1"/>
          <p:nvPr/>
        </p:nvSpPr>
        <p:spPr>
          <a:xfrm>
            <a:off x="424126" y="1547068"/>
            <a:ext cx="85623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b="1" dirty="0">
                <a:solidFill>
                  <a:srgbClr val="060712"/>
                </a:solidFill>
                <a:cs typeface="Arial"/>
              </a:rPr>
              <a:t>Rapidité</a:t>
            </a:r>
            <a:r>
              <a:rPr lang="fr-FR" dirty="0">
                <a:solidFill>
                  <a:srgbClr val="060712"/>
                </a:solidFill>
                <a:cs typeface="Arial"/>
              </a:rPr>
              <a:t> des changements climatiques </a:t>
            </a:r>
          </a:p>
          <a:p>
            <a:pPr marL="0" lvl="5">
              <a:lnSpc>
                <a:spcPct val="150000"/>
              </a:lnSpc>
            </a:pPr>
            <a:r>
              <a:rPr lang="fr-FR" b="1" dirty="0">
                <a:solidFill>
                  <a:srgbClr val="060712"/>
                </a:solidFill>
                <a:cs typeface="Arial"/>
              </a:rPr>
              <a:t>                          Impacts sur les écosystèmes </a:t>
            </a:r>
          </a:p>
          <a:p>
            <a:pPr marL="0" lvl="5">
              <a:lnSpc>
                <a:spcPct val="150000"/>
              </a:lnSpc>
            </a:pPr>
            <a:endParaRPr lang="fr-FR" dirty="0"/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endParaRPr lang="fr-FR" dirty="0"/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endParaRPr lang="fr-FR" dirty="0"/>
          </a:p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endParaRPr lang="fr-FR" dirty="0"/>
          </a:p>
          <a:p>
            <a:pPr marL="0" lvl="5">
              <a:lnSpc>
                <a:spcPct val="150000"/>
              </a:lnSpc>
            </a:pPr>
            <a:endParaRPr lang="fr-FR" dirty="0"/>
          </a:p>
          <a:p>
            <a:pPr marL="0" lvl="5">
              <a:lnSpc>
                <a:spcPct val="150000"/>
              </a:lnSpc>
            </a:pPr>
            <a:endParaRPr lang="fr-FR" dirty="0"/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63034B-4632-BD62-C7ED-905209C46498}"/>
              </a:ext>
            </a:extLst>
          </p:cNvPr>
          <p:cNvSpPr txBox="1"/>
          <p:nvPr/>
        </p:nvSpPr>
        <p:spPr>
          <a:xfrm>
            <a:off x="949753" y="3539647"/>
            <a:ext cx="208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</a:rPr>
              <a:t>Remontée vers le nord ou en altitude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F242E8-8A67-362B-EE14-FFAD74D5B52D}"/>
              </a:ext>
            </a:extLst>
          </p:cNvPr>
          <p:cNvSpPr txBox="1"/>
          <p:nvPr/>
        </p:nvSpPr>
        <p:spPr>
          <a:xfrm>
            <a:off x="2075812" y="5019052"/>
            <a:ext cx="208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</a:rPr>
              <a:t>Perturbation des interactions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3285C8-D98E-D149-538F-F6F6ED298DDB}"/>
              </a:ext>
            </a:extLst>
          </p:cNvPr>
          <p:cNvSpPr txBox="1"/>
          <p:nvPr/>
        </p:nvSpPr>
        <p:spPr>
          <a:xfrm>
            <a:off x="5764827" y="3518900"/>
            <a:ext cx="208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</a:rPr>
              <a:t>Décalage des dates de migration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CE4290-D27A-FE21-F3BE-B8DB22AA7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4" y="5944879"/>
            <a:ext cx="993000" cy="72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B7D532F-0D65-D64E-6C83-00F8A6DED3C4}"/>
              </a:ext>
            </a:extLst>
          </p:cNvPr>
          <p:cNvSpPr txBox="1"/>
          <p:nvPr/>
        </p:nvSpPr>
        <p:spPr>
          <a:xfrm>
            <a:off x="4583007" y="5019052"/>
            <a:ext cx="2080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</a:rPr>
              <a:t>Nouveaux arrivants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639CCD-50C0-234A-4914-D91548139D12}"/>
              </a:ext>
            </a:extLst>
          </p:cNvPr>
          <p:cNvSpPr txBox="1"/>
          <p:nvPr/>
        </p:nvSpPr>
        <p:spPr>
          <a:xfrm>
            <a:off x="3357290" y="3539646"/>
            <a:ext cx="208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</a:rPr>
              <a:t>Modification du cycle de vie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3651D93-9A17-6280-066C-6C84496FF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513" y="2977866"/>
            <a:ext cx="525780" cy="52578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A68726-54EE-6A81-1A1C-17C9EE41F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134" y="2941820"/>
            <a:ext cx="655645" cy="65564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EC68352-B310-9BBE-9518-535F71383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988" y="4309579"/>
            <a:ext cx="667907" cy="66790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4E6EF4-738F-4E10-F39C-CC406209E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083" y="4508869"/>
            <a:ext cx="500381" cy="50038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1F21924-7E3B-E50A-931C-3E553B12CE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0811" y="3035640"/>
            <a:ext cx="468006" cy="4680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BC0486-1C42-8F3E-836F-A50250DFC148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Changement climatique et biodiversité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120320-9F73-E52C-78B4-74B5503EB6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3169" y="2036011"/>
            <a:ext cx="317642" cy="3176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CEE211-385F-7452-3035-5A6779324974}"/>
              </a:ext>
            </a:extLst>
          </p:cNvPr>
          <p:cNvSpPr txBox="1"/>
          <p:nvPr/>
        </p:nvSpPr>
        <p:spPr>
          <a:xfrm>
            <a:off x="302205" y="1037281"/>
            <a:ext cx="8806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Le changement climatique est déjà en cours avec des impacts déjà visibles</a:t>
            </a:r>
          </a:p>
        </p:txBody>
      </p:sp>
    </p:spTree>
    <p:extLst>
      <p:ext uri="{BB962C8B-B14F-4D97-AF65-F5344CB8AC3E}">
        <p14:creationId xmlns:p14="http://schemas.microsoft.com/office/powerpoint/2010/main" val="152398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FBB2-76D6-3EEB-E8BE-C50619D84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9300A35-0F6D-8FBF-C0C4-812ACDDE24BB}"/>
              </a:ext>
            </a:extLst>
          </p:cNvPr>
          <p:cNvSpPr txBox="1"/>
          <p:nvPr/>
        </p:nvSpPr>
        <p:spPr>
          <a:xfrm>
            <a:off x="581662" y="1051126"/>
            <a:ext cx="5140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L’indispensable adaptation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480B7-7A13-3A75-0459-BF36168C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66B0E9-6A7C-9A19-FFA0-F4124017DFDD}"/>
              </a:ext>
            </a:extLst>
          </p:cNvPr>
          <p:cNvSpPr txBox="1"/>
          <p:nvPr/>
        </p:nvSpPr>
        <p:spPr>
          <a:xfrm>
            <a:off x="616830" y="1632546"/>
            <a:ext cx="804197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dirty="0"/>
              <a:t> </a:t>
            </a:r>
            <a:r>
              <a:rPr lang="fr-FR" b="1" dirty="0"/>
              <a:t>Pression supplémentaire</a:t>
            </a:r>
            <a:r>
              <a:rPr lang="fr-FR" dirty="0"/>
              <a:t> pour les aires protégées</a:t>
            </a:r>
          </a:p>
          <a:p>
            <a:pPr marL="0" lvl="5">
              <a:lnSpc>
                <a:spcPct val="150000"/>
              </a:lnSpc>
            </a:pPr>
            <a:r>
              <a:rPr lang="fr-FR" dirty="0"/>
              <a:t>                            </a:t>
            </a:r>
            <a:r>
              <a:rPr lang="fr-FR" b="1" dirty="0">
                <a:solidFill>
                  <a:schemeClr val="accent2"/>
                </a:solidFill>
              </a:rPr>
              <a:t>Anticiper, se préparer et adapter la gestion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99630A-C791-C671-6D3D-4FF72D8BCAED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Changement climatique et biodiversité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E837C0-D684-8213-890A-FA0A0CE80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4" y="5944879"/>
            <a:ext cx="993000" cy="720000"/>
          </a:xfrm>
          <a:prstGeom prst="rect">
            <a:avLst/>
          </a:prstGeom>
        </p:spPr>
      </p:pic>
      <p:pic>
        <p:nvPicPr>
          <p:cNvPr id="5" name="Image 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CB9918D8-D7B4-B2C3-3346-163D22DDB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5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823E8-72A9-E54C-26F9-6D83DFE4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3F1DAEC-52A3-E486-F73D-0D32EA609ADB}"/>
              </a:ext>
            </a:extLst>
          </p:cNvPr>
          <p:cNvSpPr txBox="1"/>
          <p:nvPr/>
        </p:nvSpPr>
        <p:spPr>
          <a:xfrm>
            <a:off x="581662" y="1051126"/>
            <a:ext cx="5140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L’indispensable adaptation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3689B5-9ED0-00E1-6C21-BC96CB03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0704BD-DF54-5C15-7849-270B0CABA2B0}"/>
              </a:ext>
            </a:extLst>
          </p:cNvPr>
          <p:cNvSpPr txBox="1"/>
          <p:nvPr/>
        </p:nvSpPr>
        <p:spPr>
          <a:xfrm>
            <a:off x="616830" y="1632546"/>
            <a:ext cx="804197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dirty="0"/>
              <a:t> </a:t>
            </a:r>
            <a:r>
              <a:rPr lang="fr-FR" b="1" dirty="0"/>
              <a:t>Pression supplémentaire</a:t>
            </a:r>
            <a:r>
              <a:rPr lang="fr-FR" dirty="0"/>
              <a:t> pour les aires protégées</a:t>
            </a:r>
          </a:p>
          <a:p>
            <a:pPr marL="0" lvl="5">
              <a:lnSpc>
                <a:spcPct val="150000"/>
              </a:lnSpc>
            </a:pPr>
            <a:r>
              <a:rPr lang="fr-FR" dirty="0"/>
              <a:t>                            </a:t>
            </a:r>
            <a:r>
              <a:rPr lang="fr-FR" b="1" dirty="0">
                <a:solidFill>
                  <a:schemeClr val="accent2"/>
                </a:solidFill>
              </a:rPr>
              <a:t>Anticiper, se préparer et adapter la gestion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A1A9DB-B3CD-E21B-AEB8-071E9C11B4C0}"/>
              </a:ext>
            </a:extLst>
          </p:cNvPr>
          <p:cNvSpPr txBox="1"/>
          <p:nvPr/>
        </p:nvSpPr>
        <p:spPr>
          <a:xfrm>
            <a:off x="794800" y="2846308"/>
            <a:ext cx="768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Aire protégée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C2CE19A-7A61-2721-B765-D6F9AA9F8A41}"/>
              </a:ext>
            </a:extLst>
          </p:cNvPr>
          <p:cNvSpPr/>
          <p:nvPr/>
        </p:nvSpPr>
        <p:spPr>
          <a:xfrm>
            <a:off x="581662" y="3230880"/>
            <a:ext cx="7899176" cy="8540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>
                <a:solidFill>
                  <a:schemeClr val="tx1"/>
                </a:solidFill>
              </a:rPr>
              <a:t>Espace délimité et géré pour </a:t>
            </a:r>
            <a:r>
              <a:rPr lang="fr-FR" b="1" dirty="0">
                <a:solidFill>
                  <a:schemeClr val="tx1"/>
                </a:solidFill>
              </a:rPr>
              <a:t>protéger les espèces, les fonctionnalités des écosystèmes</a:t>
            </a:r>
            <a:r>
              <a:rPr lang="fr-FR" dirty="0">
                <a:solidFill>
                  <a:schemeClr val="tx1"/>
                </a:solidFill>
              </a:rPr>
              <a:t>, les </a:t>
            </a:r>
            <a:r>
              <a:rPr lang="fr-FR" b="1" dirty="0">
                <a:solidFill>
                  <a:schemeClr val="tx1"/>
                </a:solidFill>
              </a:rPr>
              <a:t>services écosystémiques</a:t>
            </a:r>
            <a:r>
              <a:rPr lang="fr-FR" dirty="0">
                <a:solidFill>
                  <a:schemeClr val="tx1"/>
                </a:solidFill>
              </a:rPr>
              <a:t> rendus et les </a:t>
            </a:r>
            <a:r>
              <a:rPr lang="fr-FR" b="1" dirty="0">
                <a:solidFill>
                  <a:schemeClr val="tx1"/>
                </a:solidFill>
              </a:rPr>
              <a:t>valeurs culturelles </a:t>
            </a:r>
            <a:r>
              <a:rPr lang="fr-FR" dirty="0">
                <a:solidFill>
                  <a:schemeClr val="tx1"/>
                </a:solidFill>
              </a:rPr>
              <a:t>associées.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A86442-2C25-E755-FEB0-62E26AE9EF77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Changement climatique et biodiversité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AC3ABE-C973-32A2-E464-285C35D6E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4" y="5944879"/>
            <a:ext cx="993000" cy="720000"/>
          </a:xfrm>
          <a:prstGeom prst="rect">
            <a:avLst/>
          </a:prstGeom>
        </p:spPr>
      </p:pic>
      <p:pic>
        <p:nvPicPr>
          <p:cNvPr id="5" name="Image 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F0DE0B19-29E5-5B59-2C02-BCD7F52EA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42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50BE2-296D-6A14-02B5-52AF4A80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321B3A1-5D5E-0ABD-D8AA-3F57AD2B5086}"/>
              </a:ext>
            </a:extLst>
          </p:cNvPr>
          <p:cNvSpPr txBox="1"/>
          <p:nvPr/>
        </p:nvSpPr>
        <p:spPr>
          <a:xfrm>
            <a:off x="581662" y="1051126"/>
            <a:ext cx="5140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76B82A"/>
                </a:solidFill>
              </a:rPr>
              <a:t>L’indispensable adaptation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468F78-EB93-A64D-3C85-6FB27E1A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BE98-599C-4260-8A5A-2D59F552FC4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3D2315-D160-6F92-9C02-11168795B1C4}"/>
              </a:ext>
            </a:extLst>
          </p:cNvPr>
          <p:cNvSpPr txBox="1"/>
          <p:nvPr/>
        </p:nvSpPr>
        <p:spPr>
          <a:xfrm>
            <a:off x="616830" y="1632546"/>
            <a:ext cx="804197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-342900">
              <a:lnSpc>
                <a:spcPct val="150000"/>
              </a:lnSpc>
              <a:buBlip>
                <a:blip r:embed="rId3"/>
              </a:buBlip>
            </a:pPr>
            <a:r>
              <a:rPr lang="fr-FR" dirty="0"/>
              <a:t> </a:t>
            </a:r>
            <a:r>
              <a:rPr lang="fr-FR" b="1" dirty="0"/>
              <a:t>Pression supplémentaire</a:t>
            </a:r>
            <a:r>
              <a:rPr lang="fr-FR" dirty="0"/>
              <a:t> pour les aires protégées</a:t>
            </a:r>
          </a:p>
          <a:p>
            <a:pPr marL="0" lvl="5">
              <a:lnSpc>
                <a:spcPct val="150000"/>
              </a:lnSpc>
            </a:pPr>
            <a:r>
              <a:rPr lang="fr-FR" dirty="0"/>
              <a:t>                            </a:t>
            </a:r>
            <a:r>
              <a:rPr lang="fr-FR" b="1" dirty="0">
                <a:solidFill>
                  <a:schemeClr val="accent2"/>
                </a:solidFill>
              </a:rPr>
              <a:t>Anticiper, se préparer et adapter la gestion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F689C5-97AE-3130-911F-9FD6F49F50E7}"/>
              </a:ext>
            </a:extLst>
          </p:cNvPr>
          <p:cNvSpPr txBox="1"/>
          <p:nvPr/>
        </p:nvSpPr>
        <p:spPr>
          <a:xfrm>
            <a:off x="794800" y="2846308"/>
            <a:ext cx="768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Aire protégée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0274257-82CD-0BBF-234D-307A5B33C9CF}"/>
              </a:ext>
            </a:extLst>
          </p:cNvPr>
          <p:cNvSpPr/>
          <p:nvPr/>
        </p:nvSpPr>
        <p:spPr>
          <a:xfrm>
            <a:off x="581662" y="3230880"/>
            <a:ext cx="7899176" cy="8540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>
                <a:solidFill>
                  <a:schemeClr val="tx1"/>
                </a:solidFill>
              </a:rPr>
              <a:t>Espace délimité et géré pour </a:t>
            </a:r>
            <a:r>
              <a:rPr lang="fr-FR" b="1" dirty="0">
                <a:solidFill>
                  <a:schemeClr val="tx1"/>
                </a:solidFill>
              </a:rPr>
              <a:t>protéger les espèces, les fonctionnalités des écosystèmes</a:t>
            </a:r>
            <a:r>
              <a:rPr lang="fr-FR" dirty="0">
                <a:solidFill>
                  <a:schemeClr val="tx1"/>
                </a:solidFill>
              </a:rPr>
              <a:t>, les </a:t>
            </a:r>
            <a:r>
              <a:rPr lang="fr-FR" b="1" dirty="0">
                <a:solidFill>
                  <a:schemeClr val="tx1"/>
                </a:solidFill>
              </a:rPr>
              <a:t>services écosystémiques</a:t>
            </a:r>
            <a:r>
              <a:rPr lang="fr-FR" dirty="0">
                <a:solidFill>
                  <a:schemeClr val="tx1"/>
                </a:solidFill>
              </a:rPr>
              <a:t> rendus et les </a:t>
            </a:r>
            <a:r>
              <a:rPr lang="fr-FR" b="1" dirty="0">
                <a:solidFill>
                  <a:schemeClr val="tx1"/>
                </a:solidFill>
              </a:rPr>
              <a:t>valeurs culturelles </a:t>
            </a:r>
            <a:r>
              <a:rPr lang="fr-FR" dirty="0">
                <a:solidFill>
                  <a:schemeClr val="tx1"/>
                </a:solidFill>
              </a:rPr>
              <a:t>associées.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6B4580A-6444-151B-7B77-33002506301E}"/>
              </a:ext>
            </a:extLst>
          </p:cNvPr>
          <p:cNvSpPr/>
          <p:nvPr/>
        </p:nvSpPr>
        <p:spPr>
          <a:xfrm>
            <a:off x="581662" y="4754275"/>
            <a:ext cx="7899176" cy="654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b="1" dirty="0">
                <a:solidFill>
                  <a:schemeClr val="tx1"/>
                </a:solidFill>
              </a:rPr>
              <a:t>Anticiper</a:t>
            </a:r>
            <a:r>
              <a:rPr lang="fr-FR" dirty="0">
                <a:solidFill>
                  <a:schemeClr val="tx1"/>
                </a:solidFill>
              </a:rPr>
              <a:t> le climat futur, </a:t>
            </a:r>
            <a:r>
              <a:rPr lang="fr-FR" b="1" dirty="0">
                <a:solidFill>
                  <a:schemeClr val="tx1"/>
                </a:solidFill>
              </a:rPr>
              <a:t>réduire</a:t>
            </a:r>
            <a:r>
              <a:rPr lang="fr-FR" dirty="0">
                <a:solidFill>
                  <a:schemeClr val="tx1"/>
                </a:solidFill>
              </a:rPr>
              <a:t> les conséquences du changement climatique et </a:t>
            </a:r>
            <a:r>
              <a:rPr lang="fr-FR" b="1" dirty="0">
                <a:solidFill>
                  <a:schemeClr val="tx1"/>
                </a:solidFill>
              </a:rPr>
              <a:t>s’ajuster</a:t>
            </a:r>
            <a:r>
              <a:rPr lang="fr-FR" dirty="0">
                <a:solidFill>
                  <a:schemeClr val="tx1"/>
                </a:solidFill>
              </a:rPr>
              <a:t> aux nouvelles et futures conditions climatiques.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0AF8BB-535B-8CDC-A7A4-9A5AA04D4461}"/>
              </a:ext>
            </a:extLst>
          </p:cNvPr>
          <p:cNvSpPr txBox="1"/>
          <p:nvPr/>
        </p:nvSpPr>
        <p:spPr>
          <a:xfrm>
            <a:off x="4325570" y="4364285"/>
            <a:ext cx="381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Adaptation au changement climatique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8D6F53-0F0F-94FB-88D0-26FA9EC76022}"/>
              </a:ext>
            </a:extLst>
          </p:cNvPr>
          <p:cNvSpPr txBox="1"/>
          <p:nvPr/>
        </p:nvSpPr>
        <p:spPr>
          <a:xfrm>
            <a:off x="382218" y="459178"/>
            <a:ext cx="622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297732"/>
                </a:solidFill>
              </a:rPr>
              <a:t>Natur’Adapt</a:t>
            </a:r>
            <a:r>
              <a:rPr lang="fr-FR" sz="1400" b="1" dirty="0">
                <a:solidFill>
                  <a:srgbClr val="297732"/>
                </a:solidFill>
              </a:rPr>
              <a:t> Sud : Changement climatique et biodiversité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AA3A9D-5A14-5FC8-9627-D40FBD3EE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4" y="5944879"/>
            <a:ext cx="993000" cy="720000"/>
          </a:xfrm>
          <a:prstGeom prst="rect">
            <a:avLst/>
          </a:prstGeom>
        </p:spPr>
      </p:pic>
      <p:pic>
        <p:nvPicPr>
          <p:cNvPr id="5" name="Image 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982194B7-C860-862D-3755-4B9371BB9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96" y="867713"/>
            <a:ext cx="1335975" cy="5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90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CEN PACA2">
      <a:dk1>
        <a:sysClr val="windowText" lastClr="000000"/>
      </a:dk1>
      <a:lt1>
        <a:sysClr val="window" lastClr="FFFFFF"/>
      </a:lt1>
      <a:dk2>
        <a:srgbClr val="2A7385"/>
      </a:dk2>
      <a:lt2>
        <a:srgbClr val="E7E6E6"/>
      </a:lt2>
      <a:accent1>
        <a:srgbClr val="76B82A"/>
      </a:accent1>
      <a:accent2>
        <a:srgbClr val="D77813"/>
      </a:accent2>
      <a:accent3>
        <a:srgbClr val="164194"/>
      </a:accent3>
      <a:accent4>
        <a:srgbClr val="287632"/>
      </a:accent4>
      <a:accent5>
        <a:srgbClr val="DEE012"/>
      </a:accent5>
      <a:accent6>
        <a:srgbClr val="F9B104"/>
      </a:accent6>
      <a:hlink>
        <a:srgbClr val="0ED3F6"/>
      </a:hlink>
      <a:folHlink>
        <a:srgbClr val="E84E0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C85E9471-A3BB-4328-8AAA-08E0E62BD103}" vid="{E1738777-8557-46E9-BEF4-7ADD46DD3AD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E9B988D2D434D8EC61E52CE96417E" ma:contentTypeVersion="18" ma:contentTypeDescription="Crée un document." ma:contentTypeScope="" ma:versionID="43c8703c2002972b1bfaba13c5b294a4">
  <xsd:schema xmlns:xsd="http://www.w3.org/2001/XMLSchema" xmlns:xs="http://www.w3.org/2001/XMLSchema" xmlns:p="http://schemas.microsoft.com/office/2006/metadata/properties" xmlns:ns2="7b739d06-6a1e-4276-b340-41ce526248be" xmlns:ns3="0aa445b3-ee51-42f4-a620-5e8b1436ed32" targetNamespace="http://schemas.microsoft.com/office/2006/metadata/properties" ma:root="true" ma:fieldsID="c0ea742779a665d5828599bb1814206e" ns2:_="" ns3:_="">
    <xsd:import namespace="7b739d06-6a1e-4276-b340-41ce526248be"/>
    <xsd:import namespace="0aa445b3-ee51-42f4-a620-5e8b1436ed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39d06-6a1e-4276-b340-41ce526248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45897bcf-84cf-4093-b2e4-ca6d8b3e02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445b3-ee51-42f4-a620-5e8b1436e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cb726d8-db32-4efa-8a00-cb32ae9fefdc}" ma:internalName="TaxCatchAll" ma:showField="CatchAllData" ma:web="0aa445b3-ee51-42f4-a620-5e8b1436ed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C1F93C-5DD2-4AC5-9C95-55DD705971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DE308D-E637-4B0E-85B8-8DD50FC776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739d06-6a1e-4276-b340-41ce526248be"/>
    <ds:schemaRef ds:uri="0aa445b3-ee51-42f4-a620-5e8b1436ed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12071</TotalTime>
  <Words>2181</Words>
  <Application>Microsoft Office PowerPoint</Application>
  <PresentationFormat>Affichage à l'écran (4:3)</PresentationFormat>
  <Paragraphs>375</Paragraphs>
  <Slides>36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Congenial Light</vt:lpstr>
      <vt:lpstr>Encode Sans</vt:lpstr>
      <vt:lpstr>Lato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malaury curgis</dc:creator>
  <cp:lastModifiedBy>Ophélia Abis</cp:lastModifiedBy>
  <cp:revision>182</cp:revision>
  <cp:lastPrinted>2020-09-25T05:37:25Z</cp:lastPrinted>
  <dcterms:created xsi:type="dcterms:W3CDTF">2020-05-27T07:53:14Z</dcterms:created>
  <dcterms:modified xsi:type="dcterms:W3CDTF">2025-03-25T15:38:14Z</dcterms:modified>
</cp:coreProperties>
</file>