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3" r:id="rId15"/>
    <p:sldId id="286" r:id="rId16"/>
    <p:sldId id="287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9" r:id="rId27"/>
    <p:sldId id="288" r:id="rId28"/>
  </p:sldIdLst>
  <p:sldSz cx="9144000" cy="5143500" type="screen16x9"/>
  <p:notesSz cx="6858000" cy="9144000"/>
  <p:embeddedFontLst>
    <p:embeddedFont>
      <p:font typeface="Asap" panose="020B0604020202020204" charset="0"/>
      <p:regular r:id="rId30"/>
      <p:bold r:id="rId31"/>
      <p:italic r:id="rId32"/>
      <p:boldItalic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Dosis" pitchFamily="2" charset="0"/>
      <p:regular r:id="rId38"/>
      <p:bold r:id="rId39"/>
    </p:embeddedFont>
    <p:embeddedFont>
      <p:font typeface="Dosis ExtraBold" pitchFamily="2" charset="0"/>
      <p:bold r:id="rId40"/>
    </p:embeddedFont>
    <p:embeddedFont>
      <p:font typeface="Dosis SemiBold" pitchFamily="2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40">
          <p15:clr>
            <a:srgbClr val="747775"/>
          </p15:clr>
        </p15:guide>
        <p15:guide id="2" pos="144">
          <p15:clr>
            <a:srgbClr val="747775"/>
          </p15:clr>
        </p15:guide>
        <p15:guide id="3" orient="horz" pos="629">
          <p15:clr>
            <a:srgbClr val="747775"/>
          </p15:clr>
        </p15:guide>
        <p15:guide id="4" orient="horz" pos="964">
          <p15:clr>
            <a:srgbClr val="747775"/>
          </p15:clr>
        </p15:guide>
        <p15:guide id="5" orient="horz" pos="2391">
          <p15:clr>
            <a:srgbClr val="747775"/>
          </p15:clr>
        </p15:guide>
        <p15:guide id="6" orient="horz" pos="437">
          <p15:clr>
            <a:srgbClr val="747775"/>
          </p15:clr>
        </p15:guide>
        <p15:guide id="7" pos="5329">
          <p15:clr>
            <a:srgbClr val="747775"/>
          </p15:clr>
        </p15:guide>
        <p15:guide id="8" pos="267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3" roundtripDataSignature="AMtx7miY0U9HPT1Qr5adtgO5xwya+6zI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4F8D"/>
    <a:srgbClr val="7DC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87AE01-7161-4B75-8F67-4AE6EC248F46}">
  <a:tblStyle styleId="{7D87AE01-7161-4B75-8F67-4AE6EC248F46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8E8"/>
          </a:solidFill>
        </a:fill>
      </a:tcStyle>
    </a:wholeTbl>
    <a:band1H>
      <a:tcTxStyle b="off" i="off"/>
      <a:tcStyle>
        <a:tcBdr/>
        <a:fill>
          <a:solidFill>
            <a:srgbClr val="CDCDCD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CDCD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5F08FB4-702A-45B8-8DDF-969AA3672A50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12" y="84"/>
      </p:cViewPr>
      <p:guideLst>
        <p:guide pos="340"/>
        <p:guide pos="144"/>
        <p:guide orient="horz" pos="629"/>
        <p:guide orient="horz" pos="964"/>
        <p:guide orient="horz" pos="2391"/>
        <p:guide orient="horz" pos="437"/>
        <p:guide pos="5329"/>
        <p:guide pos="2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73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7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e23764917b_7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g2e23764917b_7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Arial"/>
              <a:buNone/>
            </a:pPr>
            <a:r>
              <a:rPr lang="fr-FR" sz="1100" b="0" i="0" u="none" strike="noStrike">
                <a:solidFill>
                  <a:srgbClr val="4D4E4B"/>
                </a:solidFill>
                <a:latin typeface="Asap"/>
                <a:ea typeface="Asap"/>
                <a:cs typeface="Asap"/>
                <a:sym typeface="Asap"/>
              </a:rPr>
              <a:t>Passerelles avec les </a:t>
            </a:r>
            <a:r>
              <a:rPr lang="fr-FR" sz="1100" b="1" i="0" u="none" strike="noStrike">
                <a:solidFill>
                  <a:srgbClr val="4D4E4B"/>
                </a:solidFill>
                <a:latin typeface="Asap"/>
                <a:ea typeface="Asap"/>
                <a:cs typeface="Asap"/>
                <a:sym typeface="Asap"/>
              </a:rPr>
              <a:t>rénovations énergétiques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Arial"/>
              <a:buNone/>
            </a:pPr>
            <a:r>
              <a:rPr lang="fr-FR" sz="1100" b="0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Axe de travail complémentaire lié à la mission actuelle/rénovation énergétique des copropriétés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Arial"/>
              <a:buNone/>
            </a:pPr>
            <a:r>
              <a:rPr lang="fr-FR" sz="1100" b="0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Une expérimentation ciblant un panel de copropriétés :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Arial"/>
              <a:buNone/>
            </a:pPr>
            <a:r>
              <a:rPr lang="fr-FR" sz="1100" b="0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Périmètre : Ville de Marseille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Arial"/>
              <a:buNone/>
            </a:pPr>
            <a:r>
              <a:rPr lang="fr-FR" sz="1100" b="0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Typologie  : bâtiments possédant un extérieur commun, une parcelle (cours , parking, parc…)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Arial"/>
              <a:buNone/>
            </a:pPr>
            <a:r>
              <a:rPr lang="fr-FR" sz="1100" b="0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Caractériser les surfaces non bâties , potentiel de désimperméabiliser et végétaliser profil type pourcentage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Arial"/>
              <a:buNone/>
            </a:pPr>
            <a:r>
              <a:rPr lang="fr-FR" sz="1100" b="0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Valoriser l’eau de pluie , installation spécifique (récupération d’EP)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Arial"/>
              <a:buNone/>
            </a:pPr>
            <a:r>
              <a:rPr lang="fr-FR" sz="1100" b="0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En appui d’une équipe pluridisciplinaire Conseillers ALEC + AMO experte technique sur la gestion de</a:t>
            </a:r>
            <a:br>
              <a:rPr lang="fr-FR" sz="1100" b="0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</a:br>
            <a:r>
              <a:rPr lang="fr-FR" sz="1100" b="0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l’eau et en concertation publique et partie prenante pour mener a bien le projet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e244ce9fd7_12_148:notes"/>
          <p:cNvSpPr txBox="1">
            <a:spLocks noGrp="1"/>
          </p:cNvSpPr>
          <p:nvPr>
            <p:ph type="body" idx="1"/>
          </p:nvPr>
        </p:nvSpPr>
        <p:spPr>
          <a:xfrm>
            <a:off x="685481" y="4343144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2" name="Google Shape;212;g2e244ce9fd7_12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:notes"/>
          <p:cNvSpPr txBox="1">
            <a:spLocks noGrp="1"/>
          </p:cNvSpPr>
          <p:nvPr>
            <p:ph type="body" idx="1"/>
          </p:nvPr>
        </p:nvSpPr>
        <p:spPr>
          <a:xfrm>
            <a:off x="685481" y="4343144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ESQ Esquisse  </a:t>
            </a:r>
            <a:r>
              <a:rPr lang="fr-FR" sz="1400" b="0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: une vision globale du projet et permet d’appréhender le futur espace : ambiance, usages, aspect.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PRO</a:t>
            </a:r>
            <a:r>
              <a:rPr lang="fr-FR" sz="1400" b="0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: études de projet/base de solution d’ensemble retenue par les copropriétaires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DQE:</a:t>
            </a:r>
            <a:r>
              <a:rPr lang="fr-FR" sz="1400" b="0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Détail quantitatif Estimatif </a:t>
            </a:r>
            <a:endParaRPr sz="1400" b="1" i="0" u="none" strike="noStrike" cap="none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Privilégier des rencontres et échanges avec les professionnels </a:t>
            </a:r>
            <a:endParaRPr/>
          </a:p>
        </p:txBody>
      </p:sp>
      <p:sp>
        <p:nvSpPr>
          <p:cNvPr id="228" name="Google Shape;2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:notes"/>
          <p:cNvSpPr txBox="1">
            <a:spLocks noGrp="1"/>
          </p:cNvSpPr>
          <p:nvPr>
            <p:ph type="body" idx="1"/>
          </p:nvPr>
        </p:nvSpPr>
        <p:spPr>
          <a:xfrm>
            <a:off x="685481" y="4343144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5" name="Google Shape;2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b4b78c1a8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g2b4b78c1a8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435c0e719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5" name="Google Shape;475;g3435c0e719f_1_0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LA</a:t>
            </a:r>
            <a:endParaRPr/>
          </a:p>
        </p:txBody>
      </p:sp>
      <p:sp>
        <p:nvSpPr>
          <p:cNvPr id="476" name="Google Shape;476;g3435c0e719f_1_0:notes"/>
          <p:cNvSpPr txBox="1">
            <a:spLocks noGrp="1"/>
          </p:cNvSpPr>
          <p:nvPr>
            <p:ph type="sldNum" idx="12"/>
          </p:nvPr>
        </p:nvSpPr>
        <p:spPr>
          <a:xfrm>
            <a:off x="3849688" y="9428163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435c0e719f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g3435c0e719f_1_12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LA</a:t>
            </a:r>
            <a:endParaRPr/>
          </a:p>
        </p:txBody>
      </p:sp>
      <p:sp>
        <p:nvSpPr>
          <p:cNvPr id="489" name="Google Shape;489;g3435c0e719f_1_12:notes"/>
          <p:cNvSpPr txBox="1">
            <a:spLocks noGrp="1"/>
          </p:cNvSpPr>
          <p:nvPr>
            <p:ph type="sldNum" idx="12"/>
          </p:nvPr>
        </p:nvSpPr>
        <p:spPr>
          <a:xfrm>
            <a:off x="3849688" y="9428163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b67b989927_3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2b67b989927_3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435d04c8f6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g3435d04c8f6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f0b43417e9_3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g1f0b43417e9_3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435d04c8f6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g3435d04c8f6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435d04c8f6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g3435d04c8f6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435d04c8f6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g3435d04c8f6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435d04c8f6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3435d04c8f6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435d04c8f6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g3435d04c8f6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435d04c8f6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g3435d04c8f6_0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435d04c8f6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g3435d04c8f6_0_458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LA</a:t>
            </a:r>
            <a:endParaRPr/>
          </a:p>
        </p:txBody>
      </p:sp>
      <p:sp>
        <p:nvSpPr>
          <p:cNvPr id="401" name="Google Shape;401;g3435d04c8f6_0_458:notes"/>
          <p:cNvSpPr txBox="1">
            <a:spLocks noGrp="1"/>
          </p:cNvSpPr>
          <p:nvPr>
            <p:ph type="sldNum" idx="12"/>
          </p:nvPr>
        </p:nvSpPr>
        <p:spPr>
          <a:xfrm>
            <a:off x="3849688" y="9428163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3" name="Google Shape;50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c8b50808a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2c8b50808a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15" name="Google Shape;115;p2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3" name="Google Shape;133;p2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e23764917b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g2e23764917b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4" name="Google Shape;16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e de titre 1">
  <p:cSld name="TITLE_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g2e23764917b_7_62"/>
          <p:cNvSpPr txBox="1">
            <a:spLocks noGrp="1"/>
          </p:cNvSpPr>
          <p:nvPr>
            <p:ph type="subTitle" idx="1"/>
          </p:nvPr>
        </p:nvSpPr>
        <p:spPr>
          <a:xfrm>
            <a:off x="827575" y="2761553"/>
            <a:ext cx="74889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g2e23764917b_7_62"/>
          <p:cNvSpPr txBox="1">
            <a:spLocks noGrp="1"/>
          </p:cNvSpPr>
          <p:nvPr>
            <p:ph type="title"/>
          </p:nvPr>
        </p:nvSpPr>
        <p:spPr>
          <a:xfrm>
            <a:off x="827550" y="2259075"/>
            <a:ext cx="7488900" cy="5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sis"/>
              <a:buNone/>
              <a:defRPr sz="3000" b="1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osis"/>
              <a:buNone/>
              <a:defRPr sz="1400" b="1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osis"/>
              <a:buNone/>
              <a:defRPr sz="1400" b="1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osis"/>
              <a:buNone/>
              <a:defRPr sz="1400" b="1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osis"/>
              <a:buNone/>
              <a:defRPr sz="1400" b="1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osis"/>
              <a:buNone/>
              <a:defRPr sz="1400" b="1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osis"/>
              <a:buNone/>
              <a:defRPr sz="1400" b="1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osis"/>
              <a:buNone/>
              <a:defRPr sz="1400" b="1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osis"/>
              <a:buNone/>
              <a:defRPr sz="1400" b="1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pic>
        <p:nvPicPr>
          <p:cNvPr id="14" name="Google Shape;14;g2e23764917b_7_62"/>
          <p:cNvPicPr preferRelativeResize="0"/>
          <p:nvPr/>
        </p:nvPicPr>
        <p:blipFill rotWithShape="1">
          <a:blip r:embed="rId2">
            <a:alphaModFix/>
          </a:blip>
          <a:srcRect t="14227" b="40399"/>
          <a:stretch/>
        </p:blipFill>
        <p:spPr>
          <a:xfrm>
            <a:off x="-1650" y="0"/>
            <a:ext cx="9147300" cy="276119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g2e23764917b_7_62"/>
          <p:cNvSpPr txBox="1">
            <a:spLocks noGrp="1"/>
          </p:cNvSpPr>
          <p:nvPr>
            <p:ph type="title" idx="2"/>
          </p:nvPr>
        </p:nvSpPr>
        <p:spPr>
          <a:xfrm>
            <a:off x="827550" y="2259075"/>
            <a:ext cx="7488900" cy="5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sis"/>
              <a:buNone/>
              <a:defRPr sz="3000" b="1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osis"/>
              <a:buNone/>
              <a:defRPr sz="1400" b="1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osis"/>
              <a:buNone/>
              <a:defRPr sz="1400" b="1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osis"/>
              <a:buNone/>
              <a:defRPr sz="1400" b="1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osis"/>
              <a:buNone/>
              <a:defRPr sz="1400" b="1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osis"/>
              <a:buNone/>
              <a:defRPr sz="1400" b="1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osis"/>
              <a:buNone/>
              <a:defRPr sz="1400" b="1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osis"/>
              <a:buNone/>
              <a:defRPr sz="1400" b="1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osis"/>
              <a:buNone/>
              <a:defRPr sz="1400" b="1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intérieure">
  <p:cSld name="Page intérieur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2b67b989927_5_62"/>
          <p:cNvSpPr/>
          <p:nvPr/>
        </p:nvSpPr>
        <p:spPr>
          <a:xfrm>
            <a:off x="-162730" y="223404"/>
            <a:ext cx="7547100" cy="431400"/>
          </a:xfrm>
          <a:prstGeom prst="rect">
            <a:avLst/>
          </a:prstGeom>
          <a:solidFill>
            <a:srgbClr val="044F8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g2b67b989927_5_62"/>
          <p:cNvSpPr txBox="1">
            <a:spLocks noGrp="1"/>
          </p:cNvSpPr>
          <p:nvPr>
            <p:ph type="title"/>
          </p:nvPr>
        </p:nvSpPr>
        <p:spPr>
          <a:xfrm>
            <a:off x="146050" y="286106"/>
            <a:ext cx="7154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osis"/>
              <a:buNone/>
              <a:defRPr sz="1800" b="1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g2b67b989927_5_62"/>
          <p:cNvSpPr txBox="1">
            <a:spLocks noGrp="1"/>
          </p:cNvSpPr>
          <p:nvPr>
            <p:ph type="body" idx="1"/>
          </p:nvPr>
        </p:nvSpPr>
        <p:spPr>
          <a:xfrm>
            <a:off x="457200" y="1249100"/>
            <a:ext cx="8229600" cy="3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osis"/>
              <a:buChar char="•"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osis"/>
              <a:buChar char="•"/>
              <a:defRPr sz="12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osis"/>
              <a:buChar char="•"/>
              <a:defRPr sz="12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osis"/>
              <a:buChar char="▫"/>
              <a:defRPr sz="12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osis"/>
              <a:buChar char="•"/>
              <a:defRPr sz="12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osis"/>
              <a:buChar char="•"/>
              <a:defRPr sz="1100">
                <a:latin typeface="Dosis"/>
                <a:ea typeface="Dosis"/>
                <a:cs typeface="Dosis"/>
                <a:sym typeface="Dosis"/>
              </a:defRPr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osis"/>
              <a:buChar char="•"/>
              <a:defRPr sz="1100">
                <a:latin typeface="Dosis"/>
                <a:ea typeface="Dosis"/>
                <a:cs typeface="Dosis"/>
                <a:sym typeface="Dosis"/>
              </a:defRPr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osis"/>
              <a:buChar char="•"/>
              <a:defRPr sz="1100">
                <a:latin typeface="Dosis"/>
                <a:ea typeface="Dosis"/>
                <a:cs typeface="Dosis"/>
                <a:sym typeface="Dosis"/>
              </a:defRPr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osis"/>
              <a:buChar char="•"/>
              <a:defRPr sz="1100"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20" name="Google Shape;20;g2b67b989927_5_62"/>
          <p:cNvSpPr txBox="1"/>
          <p:nvPr/>
        </p:nvSpPr>
        <p:spPr>
          <a:xfrm>
            <a:off x="582225" y="1026950"/>
            <a:ext cx="720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40404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1" name="Google Shape;21;g2b67b989927_5_62"/>
          <p:cNvSpPr txBox="1"/>
          <p:nvPr/>
        </p:nvSpPr>
        <p:spPr>
          <a:xfrm>
            <a:off x="278275" y="941300"/>
            <a:ext cx="5567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g2b67b989927_5_62"/>
          <p:cNvSpPr txBox="1">
            <a:spLocks noGrp="1"/>
          </p:cNvSpPr>
          <p:nvPr>
            <p:ph type="subTitle" idx="2"/>
          </p:nvPr>
        </p:nvSpPr>
        <p:spPr>
          <a:xfrm>
            <a:off x="146050" y="743500"/>
            <a:ext cx="72063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g2b67b989927_5_62"/>
          <p:cNvSpPr/>
          <p:nvPr/>
        </p:nvSpPr>
        <p:spPr>
          <a:xfrm>
            <a:off x="-75625" y="1082000"/>
            <a:ext cx="5059200" cy="108000"/>
          </a:xfrm>
          <a:prstGeom prst="roundRect">
            <a:avLst>
              <a:gd name="adj" fmla="val 50000"/>
            </a:avLst>
          </a:prstGeom>
          <a:solidFill>
            <a:srgbClr val="7DCF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7;g2b67b989927_5_33">
            <a:extLst>
              <a:ext uri="{FF2B5EF4-FFF2-40B4-BE49-F238E27FC236}">
                <a16:creationId xmlns:a16="http://schemas.microsoft.com/office/drawing/2014/main" id="{365900FD-09E5-936E-C457-9FD66821847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>
  <p:cSld name="Titre de section">
    <p:bg>
      <p:bgPr>
        <a:solidFill>
          <a:srgbClr val="044F8D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b67b989927_5_52"/>
          <p:cNvSpPr/>
          <p:nvPr/>
        </p:nvSpPr>
        <p:spPr>
          <a:xfrm>
            <a:off x="270000" y="3446876"/>
            <a:ext cx="8604000" cy="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6;g2b67b989927_5_52"/>
          <p:cNvSpPr txBox="1">
            <a:spLocks noGrp="1"/>
          </p:cNvSpPr>
          <p:nvPr>
            <p:ph type="title"/>
          </p:nvPr>
        </p:nvSpPr>
        <p:spPr>
          <a:xfrm>
            <a:off x="269754" y="1771651"/>
            <a:ext cx="8604600" cy="16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sis"/>
              <a:buNone/>
              <a:defRPr sz="2400" b="1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g2b67b989927_5_52"/>
          <p:cNvSpPr/>
          <p:nvPr/>
        </p:nvSpPr>
        <p:spPr>
          <a:xfrm>
            <a:off x="0" y="4482000"/>
            <a:ext cx="9144000" cy="661500"/>
          </a:xfrm>
          <a:prstGeom prst="rect">
            <a:avLst/>
          </a:prstGeom>
          <a:solidFill>
            <a:srgbClr val="044F8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6337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E + PHOTO 02 (décoché graphique)">
  <p:cSld name="TEXTE + PHOTO 02 (décoché graphique)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1"/>
          <p:cNvSpPr txBox="1">
            <a:spLocks noGrp="1"/>
          </p:cNvSpPr>
          <p:nvPr>
            <p:ph type="title"/>
          </p:nvPr>
        </p:nvSpPr>
        <p:spPr>
          <a:xfrm>
            <a:off x="442709" y="136921"/>
            <a:ext cx="7886700" cy="52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D24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body" idx="1"/>
          </p:nvPr>
        </p:nvSpPr>
        <p:spPr>
          <a:xfrm>
            <a:off x="442709" y="1045368"/>
            <a:ext cx="3867150" cy="2888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Dosis"/>
              <a:buNone/>
              <a:defRPr sz="1800" b="1" i="0">
                <a:solidFill>
                  <a:srgbClr val="009FE3"/>
                </a:solidFill>
              </a:defRPr>
            </a:lvl1pPr>
            <a:lvl2pPr marL="914400" lvl="1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06523"/>
              </a:buClr>
              <a:buSzPts val="900"/>
              <a:buFont typeface="Arial"/>
              <a:buChar char="/"/>
              <a:defRPr/>
            </a:lvl2pPr>
            <a:lvl3pPr marL="1371600" lvl="2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Font typeface="Dosis"/>
              <a:buChar char="•"/>
              <a:defRPr sz="1400"/>
            </a:lvl3pPr>
            <a:lvl4pPr marL="1828800" lvl="3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▫"/>
              <a:defRPr sz="1200"/>
            </a:lvl4pPr>
            <a:lvl5pPr marL="2286000" lvl="4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/>
            </a:lvl6pPr>
            <a:lvl7pPr marL="3200400" lvl="6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/>
            </a:lvl7pPr>
            <a:lvl8pPr marL="3657600" lvl="7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/>
            </a:lvl8pPr>
            <a:lvl9pPr marL="4114800" lvl="8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dt" idx="10"/>
          </p:nvPr>
        </p:nvSpPr>
        <p:spPr>
          <a:xfrm>
            <a:off x="457200" y="4737962"/>
            <a:ext cx="12462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ftr" idx="11"/>
          </p:nvPr>
        </p:nvSpPr>
        <p:spPr>
          <a:xfrm>
            <a:off x="2514600" y="4737962"/>
            <a:ext cx="41148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sldNum" idx="12"/>
          </p:nvPr>
        </p:nvSpPr>
        <p:spPr>
          <a:xfrm>
            <a:off x="7620000" y="4966562"/>
            <a:ext cx="10668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4" name="Google Shape;34;p31"/>
          <p:cNvSpPr>
            <a:spLocks noGrp="1"/>
          </p:cNvSpPr>
          <p:nvPr>
            <p:ph type="pic" idx="2"/>
          </p:nvPr>
        </p:nvSpPr>
        <p:spPr>
          <a:xfrm>
            <a:off x="4991100" y="685352"/>
            <a:ext cx="4152900" cy="2401491"/>
          </a:xfrm>
          <a:prstGeom prst="rect">
            <a:avLst/>
          </a:prstGeom>
          <a:solidFill>
            <a:srgbClr val="D9AF0C"/>
          </a:solidFill>
          <a:ln>
            <a:noFill/>
          </a:ln>
        </p:spPr>
      </p:sp>
      <p:sp>
        <p:nvSpPr>
          <p:cNvPr id="35" name="Google Shape;35;p31"/>
          <p:cNvSpPr txBox="1">
            <a:spLocks noGrp="1"/>
          </p:cNvSpPr>
          <p:nvPr>
            <p:ph type="body" idx="3"/>
          </p:nvPr>
        </p:nvSpPr>
        <p:spPr>
          <a:xfrm>
            <a:off x="5432962" y="2466975"/>
            <a:ext cx="2268000" cy="19335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72000" rIns="108000" bIns="34275" anchor="t" anchorCtr="0">
            <a:normAutofit/>
          </a:bodyPr>
          <a:lstStyle>
            <a:lvl1pPr marL="457200" lvl="0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/>
            </a:lvl1pPr>
            <a:lvl2pPr marL="914400" marR="0" lvl="1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06523"/>
              </a:buClr>
              <a:buSzPts val="1400"/>
              <a:buFont typeface="Arial"/>
              <a:buChar char="/"/>
              <a:defRPr sz="1400">
                <a:solidFill>
                  <a:srgbClr val="0021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Char char="•"/>
              <a:defRPr/>
            </a:lvl3pPr>
            <a:lvl4pPr marL="1828800" lvl="3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▫"/>
              <a:defRPr/>
            </a:lvl4pPr>
            <a:lvl5pPr marL="2286000" lvl="4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/>
            </a:lvl6pPr>
            <a:lvl7pPr marL="3200400" lvl="6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/>
            </a:lvl7pPr>
            <a:lvl8pPr marL="3657600" lvl="7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/>
            </a:lvl8pPr>
            <a:lvl9pPr marL="4114800" lvl="8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/>
          <p:nvPr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1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intérieure 2" userDrawn="1">
  <p:cSld name="Page intérieure_2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b7be1caf2c_3_8"/>
          <p:cNvSpPr txBox="1">
            <a:spLocks noGrp="1"/>
          </p:cNvSpPr>
          <p:nvPr>
            <p:ph type="body" idx="1"/>
          </p:nvPr>
        </p:nvSpPr>
        <p:spPr>
          <a:xfrm>
            <a:off x="457200" y="755950"/>
            <a:ext cx="8229600" cy="3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Font typeface="Dosis"/>
              <a:buChar char="•"/>
              <a:defRPr sz="1300">
                <a:latin typeface="Dosis"/>
                <a:ea typeface="Dosis"/>
                <a:cs typeface="Dosis"/>
                <a:sym typeface="Dosis"/>
              </a:defRPr>
            </a:lvl1pPr>
            <a:lvl2pPr marL="914400" lvl="1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Dosis"/>
              <a:buChar char="•"/>
              <a:defRPr sz="1200">
                <a:latin typeface="Dosis"/>
                <a:ea typeface="Dosis"/>
                <a:cs typeface="Dosis"/>
                <a:sym typeface="Dosis"/>
              </a:defRPr>
            </a:lvl2pPr>
            <a:lvl3pPr marL="1371600" lvl="2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Dosis"/>
              <a:buChar char="•"/>
              <a:defRPr sz="1200">
                <a:latin typeface="Dosis"/>
                <a:ea typeface="Dosis"/>
                <a:cs typeface="Dosis"/>
                <a:sym typeface="Dosis"/>
              </a:defRPr>
            </a:lvl3pPr>
            <a:lvl4pPr marL="1828800" lvl="3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Dosis"/>
              <a:buChar char="▫"/>
              <a:defRPr sz="1200">
                <a:latin typeface="Dosis"/>
                <a:ea typeface="Dosis"/>
                <a:cs typeface="Dosis"/>
                <a:sym typeface="Dosis"/>
              </a:defRPr>
            </a:lvl4pPr>
            <a:lvl5pPr marL="2286000" lvl="4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Dosis"/>
              <a:buChar char="•"/>
              <a:defRPr sz="1200">
                <a:latin typeface="Dosis"/>
                <a:ea typeface="Dosis"/>
                <a:cs typeface="Dosis"/>
                <a:sym typeface="Dosis"/>
              </a:defRPr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Dosis"/>
              <a:buChar char="•"/>
              <a:defRPr sz="1100">
                <a:latin typeface="Dosis"/>
                <a:ea typeface="Dosis"/>
                <a:cs typeface="Dosis"/>
                <a:sym typeface="Dosis"/>
              </a:defRPr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Dosis"/>
              <a:buChar char="•"/>
              <a:defRPr sz="1100">
                <a:latin typeface="Dosis"/>
                <a:ea typeface="Dosis"/>
                <a:cs typeface="Dosis"/>
                <a:sym typeface="Dosis"/>
              </a:defRPr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Dosis"/>
              <a:buChar char="•"/>
              <a:defRPr sz="1100">
                <a:latin typeface="Dosis"/>
                <a:ea typeface="Dosis"/>
                <a:cs typeface="Dosis"/>
                <a:sym typeface="Dosis"/>
              </a:defRPr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Dosis"/>
              <a:buChar char="•"/>
              <a:defRPr sz="1100"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41" name="Google Shape;41;g2b7be1caf2c_3_8"/>
          <p:cNvSpPr txBox="1"/>
          <p:nvPr/>
        </p:nvSpPr>
        <p:spPr>
          <a:xfrm>
            <a:off x="582225" y="1026950"/>
            <a:ext cx="720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" name="Google Shape;43;g3435c0e719f_1_97">
            <a:extLst>
              <a:ext uri="{FF2B5EF4-FFF2-40B4-BE49-F238E27FC236}">
                <a16:creationId xmlns:a16="http://schemas.microsoft.com/office/drawing/2014/main" id="{96307CB8-0B54-D8E8-FB74-CB90DC672C03}"/>
              </a:ext>
            </a:extLst>
          </p:cNvPr>
          <p:cNvSpPr/>
          <p:nvPr userDrawn="1"/>
        </p:nvSpPr>
        <p:spPr>
          <a:xfrm>
            <a:off x="158125" y="223400"/>
            <a:ext cx="7984800" cy="431400"/>
          </a:xfrm>
          <a:prstGeom prst="rect">
            <a:avLst/>
          </a:prstGeom>
          <a:solidFill>
            <a:srgbClr val="044F8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9;g3435c0e719f_1_97">
            <a:extLst>
              <a:ext uri="{FF2B5EF4-FFF2-40B4-BE49-F238E27FC236}">
                <a16:creationId xmlns:a16="http://schemas.microsoft.com/office/drawing/2014/main" id="{3FEA142C-0D33-D37A-8F86-639046DB10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250" y="286100"/>
            <a:ext cx="88245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osis"/>
              <a:buNone/>
              <a:defRPr sz="1800" b="1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7;g2b67b989927_5_33">
            <a:extLst>
              <a:ext uri="{FF2B5EF4-FFF2-40B4-BE49-F238E27FC236}">
                <a16:creationId xmlns:a16="http://schemas.microsoft.com/office/drawing/2014/main" id="{130F7991-9C41-1983-FCA8-1A77A8B43F0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intérieure 4">
  <p:cSld name="Page intérieure_4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435c0e719f_1_97"/>
          <p:cNvSpPr/>
          <p:nvPr/>
        </p:nvSpPr>
        <p:spPr>
          <a:xfrm>
            <a:off x="158125" y="223400"/>
            <a:ext cx="7984800" cy="431400"/>
          </a:xfrm>
          <a:prstGeom prst="rect">
            <a:avLst/>
          </a:prstGeom>
          <a:solidFill>
            <a:srgbClr val="044F8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g3435c0e719f_1_97"/>
          <p:cNvSpPr txBox="1">
            <a:spLocks noGrp="1"/>
          </p:cNvSpPr>
          <p:nvPr>
            <p:ph type="body" idx="1"/>
          </p:nvPr>
        </p:nvSpPr>
        <p:spPr>
          <a:xfrm>
            <a:off x="457200" y="1249100"/>
            <a:ext cx="8229600" cy="3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osis"/>
              <a:buChar char="•"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osis"/>
              <a:buChar char="•"/>
              <a:defRPr sz="12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osis"/>
              <a:buChar char="•"/>
              <a:defRPr sz="12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osis"/>
              <a:buChar char="▫"/>
              <a:defRPr sz="12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osis"/>
              <a:buChar char="•"/>
              <a:defRPr sz="12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osis"/>
              <a:buChar char="•"/>
              <a:defRPr sz="1100">
                <a:latin typeface="Dosis"/>
                <a:ea typeface="Dosis"/>
                <a:cs typeface="Dosis"/>
                <a:sym typeface="Dosis"/>
              </a:defRPr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osis"/>
              <a:buChar char="•"/>
              <a:defRPr sz="1100">
                <a:latin typeface="Dosis"/>
                <a:ea typeface="Dosis"/>
                <a:cs typeface="Dosis"/>
                <a:sym typeface="Dosis"/>
              </a:defRPr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osis"/>
              <a:buChar char="•"/>
              <a:defRPr sz="1100">
                <a:latin typeface="Dosis"/>
                <a:ea typeface="Dosis"/>
                <a:cs typeface="Dosis"/>
                <a:sym typeface="Dosis"/>
              </a:defRPr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osis"/>
              <a:buChar char="•"/>
              <a:defRPr sz="1100"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sp>
        <p:nvSpPr>
          <p:cNvPr id="45" name="Google Shape;45;g3435c0e719f_1_97"/>
          <p:cNvSpPr txBox="1"/>
          <p:nvPr/>
        </p:nvSpPr>
        <p:spPr>
          <a:xfrm>
            <a:off x="582225" y="1026950"/>
            <a:ext cx="720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40404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6" name="Google Shape;46;g3435c0e719f_1_97"/>
          <p:cNvSpPr txBox="1"/>
          <p:nvPr/>
        </p:nvSpPr>
        <p:spPr>
          <a:xfrm>
            <a:off x="278275" y="941300"/>
            <a:ext cx="5567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g3435c0e719f_1_97"/>
          <p:cNvSpPr/>
          <p:nvPr/>
        </p:nvSpPr>
        <p:spPr>
          <a:xfrm>
            <a:off x="157625" y="654800"/>
            <a:ext cx="7465800" cy="288000"/>
          </a:xfrm>
          <a:prstGeom prst="rect">
            <a:avLst/>
          </a:prstGeom>
          <a:solidFill>
            <a:srgbClr val="7DCFB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g3435c0e719f_1_97"/>
          <p:cNvSpPr txBox="1">
            <a:spLocks noGrp="1"/>
          </p:cNvSpPr>
          <p:nvPr>
            <p:ph type="subTitle" idx="2"/>
          </p:nvPr>
        </p:nvSpPr>
        <p:spPr>
          <a:xfrm>
            <a:off x="157625" y="644300"/>
            <a:ext cx="5452872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49" name="Google Shape;49;g3435c0e719f_1_97"/>
          <p:cNvSpPr txBox="1">
            <a:spLocks noGrp="1"/>
          </p:cNvSpPr>
          <p:nvPr>
            <p:ph type="title"/>
          </p:nvPr>
        </p:nvSpPr>
        <p:spPr>
          <a:xfrm>
            <a:off x="222250" y="286100"/>
            <a:ext cx="88245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osis"/>
              <a:buNone/>
              <a:defRPr sz="1800" b="1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" name="Google Shape;7;g2b67b989927_5_33">
            <a:extLst>
              <a:ext uri="{FF2B5EF4-FFF2-40B4-BE49-F238E27FC236}">
                <a16:creationId xmlns:a16="http://schemas.microsoft.com/office/drawing/2014/main" id="{96ABD690-A656-4F1E-BAEC-FE398D8454B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99">
          <p15:clr>
            <a:srgbClr val="E46962"/>
          </p15:clr>
        </p15:guide>
        <p15:guide id="2" orient="horz" pos="277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14be0de125_0_73"/>
          <p:cNvSpPr txBox="1">
            <a:spLocks noGrp="1"/>
          </p:cNvSpPr>
          <p:nvPr>
            <p:ph type="title"/>
          </p:nvPr>
        </p:nvSpPr>
        <p:spPr>
          <a:xfrm>
            <a:off x="431802" y="0"/>
            <a:ext cx="82806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g314be0de125_0_73"/>
          <p:cNvSpPr txBox="1">
            <a:spLocks noGrp="1"/>
          </p:cNvSpPr>
          <p:nvPr>
            <p:ph type="body" idx="1"/>
          </p:nvPr>
        </p:nvSpPr>
        <p:spPr>
          <a:xfrm>
            <a:off x="457200" y="868261"/>
            <a:ext cx="8229600" cy="39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Char char="▫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▫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g314be0de125_0_73"/>
          <p:cNvSpPr txBox="1">
            <a:spLocks noGrp="1"/>
          </p:cNvSpPr>
          <p:nvPr>
            <p:ph type="ftr" idx="11"/>
          </p:nvPr>
        </p:nvSpPr>
        <p:spPr>
          <a:xfrm>
            <a:off x="2514600" y="4966562"/>
            <a:ext cx="41148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314be0de125_0_73"/>
          <p:cNvSpPr txBox="1">
            <a:spLocks noGrp="1"/>
          </p:cNvSpPr>
          <p:nvPr>
            <p:ph type="sldNum" idx="12"/>
          </p:nvPr>
        </p:nvSpPr>
        <p:spPr>
          <a:xfrm>
            <a:off x="7620000" y="4966562"/>
            <a:ext cx="10668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61" name="Google Shape;61;g314be0de125_0_73"/>
          <p:cNvSpPr txBox="1">
            <a:spLocks noGrp="1"/>
          </p:cNvSpPr>
          <p:nvPr>
            <p:ph type="dt" idx="10"/>
          </p:nvPr>
        </p:nvSpPr>
        <p:spPr>
          <a:xfrm>
            <a:off x="457200" y="4966562"/>
            <a:ext cx="12462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" name="Google Shape;7;g2b67b989927_5_33">
            <a:extLst>
              <a:ext uri="{FF2B5EF4-FFF2-40B4-BE49-F238E27FC236}">
                <a16:creationId xmlns:a16="http://schemas.microsoft.com/office/drawing/2014/main" id="{0F6A2595-6E05-473A-F89D-B6238B5A9BC7}"/>
              </a:ext>
            </a:extLst>
          </p:cNvPr>
          <p:cNvSpPr txBox="1">
            <a:spLocks/>
          </p:cNvSpPr>
          <p:nvPr userDrawn="1"/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/>
              <a:t>Présentation Copr’eau de pluie</a:t>
            </a:r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b67b989927_5_33"/>
          <p:cNvSpPr txBox="1">
            <a:spLocks noGrp="1"/>
          </p:cNvSpPr>
          <p:nvPr>
            <p:ph type="body" idx="1"/>
          </p:nvPr>
        </p:nvSpPr>
        <p:spPr>
          <a:xfrm>
            <a:off x="457200" y="994825"/>
            <a:ext cx="8229600" cy="3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osis"/>
              <a:buChar char="•"/>
              <a:defRPr sz="12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osis"/>
              <a:buChar char="▫"/>
              <a:defRPr sz="11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osis"/>
              <a:buChar char="•"/>
              <a:defRPr sz="11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osis"/>
              <a:buChar char="▫"/>
              <a:defRPr sz="11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osis"/>
              <a:buChar char="•"/>
              <a:defRPr sz="11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osis"/>
              <a:buChar char="•"/>
              <a:defRPr sz="10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osis"/>
              <a:buChar char="•"/>
              <a:defRPr sz="10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osis"/>
              <a:buChar char="•"/>
              <a:defRPr sz="10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osis"/>
              <a:buChar char="•"/>
              <a:defRPr sz="10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g2b67b989927_5_33"/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  <p:cxnSp>
        <p:nvCxnSpPr>
          <p:cNvPr id="9" name="Google Shape;9;g2b67b989927_5_33"/>
          <p:cNvCxnSpPr/>
          <p:nvPr/>
        </p:nvCxnSpPr>
        <p:spPr>
          <a:xfrm rot="10800000">
            <a:off x="2800" y="4658775"/>
            <a:ext cx="9147300" cy="0"/>
          </a:xfrm>
          <a:prstGeom prst="straightConnector1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" name="Google Shape;10;g2b67b989927_5_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19999" y="4720455"/>
            <a:ext cx="1075194" cy="3424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mp.loutre-renovation.fr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hyperlink" Target="https://youtu.be/ah7eEvEHybk" TargetMode="Externa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e23764917b_7_72"/>
          <p:cNvSpPr/>
          <p:nvPr/>
        </p:nvSpPr>
        <p:spPr>
          <a:xfrm>
            <a:off x="0" y="2218944"/>
            <a:ext cx="9144000" cy="5660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g2e23764917b_7_72"/>
          <p:cNvSpPr/>
          <p:nvPr/>
        </p:nvSpPr>
        <p:spPr>
          <a:xfrm>
            <a:off x="3407124" y="2307745"/>
            <a:ext cx="2561666" cy="5660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g2e23764917b_7_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subTitle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fr-FR" sz="1450" dirty="0"/>
              <a:t>Processus d’accompagnement- phase 2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1B0EF4D-2B88-1789-C461-83031B4C1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b="1" i="0" u="none" strike="noStrike" cap="none" dirty="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2. LE PROGRAMME COPR’EAU DE PLUIE</a:t>
            </a:r>
            <a:endParaRPr lang="fr-FR" dirty="0"/>
          </a:p>
        </p:txBody>
      </p:sp>
      <p:sp>
        <p:nvSpPr>
          <p:cNvPr id="179" name="Google Shape;179;p9"/>
          <p:cNvSpPr/>
          <p:nvPr/>
        </p:nvSpPr>
        <p:spPr>
          <a:xfrm>
            <a:off x="2914610" y="2203362"/>
            <a:ext cx="3105482" cy="478871"/>
          </a:xfrm>
          <a:prstGeom prst="chevron">
            <a:avLst>
              <a:gd name="adj" fmla="val 50000"/>
            </a:avLst>
          </a:prstGeom>
          <a:solidFill>
            <a:srgbClr val="0EB4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fr-FR" sz="1050" b="1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CONCEPTION</a:t>
            </a:r>
            <a:endParaRPr sz="10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2954998" y="2733111"/>
            <a:ext cx="4001651" cy="1467340"/>
          </a:xfrm>
          <a:prstGeom prst="rect">
            <a:avLst/>
          </a:prstGeom>
          <a:solidFill>
            <a:srgbClr val="DBEF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0404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253357" y="2737044"/>
            <a:ext cx="2703485" cy="1463408"/>
          </a:xfrm>
          <a:prstGeom prst="rect">
            <a:avLst/>
          </a:prstGeom>
          <a:solidFill>
            <a:srgbClr val="D9E4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0404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2" name="Google Shape;182;p9"/>
          <p:cNvSpPr txBox="1"/>
          <p:nvPr/>
        </p:nvSpPr>
        <p:spPr>
          <a:xfrm>
            <a:off x="98822" y="3138551"/>
            <a:ext cx="123392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fr-FR" sz="900" b="1" i="0" u="none" strike="noStrike" cap="none">
                <a:solidFill>
                  <a:srgbClr val="DB6E0F"/>
                </a:solidFill>
                <a:latin typeface="Dosis"/>
                <a:ea typeface="Dosis"/>
                <a:cs typeface="Dosis"/>
                <a:sym typeface="Dosis"/>
              </a:rPr>
              <a:t>10-15 Copropriétés sélectionnées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551" y="1585516"/>
            <a:ext cx="903801" cy="508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4" name="Google Shape;184;p9"/>
          <p:cNvCxnSpPr/>
          <p:nvPr/>
        </p:nvCxnSpPr>
        <p:spPr>
          <a:xfrm flipH="1">
            <a:off x="2951584" y="2888313"/>
            <a:ext cx="1838" cy="218574"/>
          </a:xfrm>
          <a:prstGeom prst="straightConnector1">
            <a:avLst/>
          </a:prstGeom>
          <a:noFill/>
          <a:ln w="9525" cap="flat" cmpd="sng">
            <a:solidFill>
              <a:srgbClr val="004F8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85" name="Google Shape;185;p9"/>
          <p:cNvSpPr txBox="1"/>
          <p:nvPr/>
        </p:nvSpPr>
        <p:spPr>
          <a:xfrm>
            <a:off x="4329581" y="3127250"/>
            <a:ext cx="20990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900" b="1" i="0" u="none" strike="noStrike" cap="none">
                <a:solidFill>
                  <a:srgbClr val="404040"/>
                </a:solidFill>
                <a:latin typeface="Dosis"/>
                <a:ea typeface="Dosis"/>
                <a:cs typeface="Dosis"/>
                <a:sym typeface="Dosis"/>
              </a:rPr>
              <a:t>Vote d’études spécifiques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900" b="1" i="0" u="none" strike="noStrike" cap="none">
                <a:solidFill>
                  <a:srgbClr val="404040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900" b="1" i="1" u="none" strike="noStrike" cap="none">
                <a:solidFill>
                  <a:srgbClr val="404040"/>
                </a:solidFill>
                <a:latin typeface="Dosis"/>
                <a:ea typeface="Dosis"/>
                <a:cs typeface="Dosis"/>
                <a:sym typeface="Dosis"/>
              </a:rPr>
              <a:t>(Géomètre, Ecologue, BE, VRD)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6" name="Google Shape;186;p9"/>
          <p:cNvCxnSpPr/>
          <p:nvPr/>
        </p:nvCxnSpPr>
        <p:spPr>
          <a:xfrm>
            <a:off x="5379108" y="2868215"/>
            <a:ext cx="365" cy="231460"/>
          </a:xfrm>
          <a:prstGeom prst="straightConnector1">
            <a:avLst/>
          </a:prstGeom>
          <a:noFill/>
          <a:ln w="9525" cap="flat" cmpd="sng">
            <a:solidFill>
              <a:srgbClr val="004F8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87" name="Google Shape;187;p9"/>
          <p:cNvSpPr/>
          <p:nvPr/>
        </p:nvSpPr>
        <p:spPr>
          <a:xfrm>
            <a:off x="6960057" y="2723081"/>
            <a:ext cx="1974728" cy="1477370"/>
          </a:xfrm>
          <a:prstGeom prst="rect">
            <a:avLst/>
          </a:prstGeom>
          <a:solidFill>
            <a:srgbClr val="FEF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0404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88" name="Google Shape;188;p9"/>
          <p:cNvCxnSpPr/>
          <p:nvPr/>
        </p:nvCxnSpPr>
        <p:spPr>
          <a:xfrm>
            <a:off x="6950414" y="2891183"/>
            <a:ext cx="0" cy="218475"/>
          </a:xfrm>
          <a:prstGeom prst="straightConnector1">
            <a:avLst/>
          </a:prstGeom>
          <a:noFill/>
          <a:ln w="9525" cap="flat" cmpd="sng">
            <a:solidFill>
              <a:srgbClr val="004F8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89" name="Google Shape;189;p9"/>
          <p:cNvSpPr txBox="1"/>
          <p:nvPr/>
        </p:nvSpPr>
        <p:spPr>
          <a:xfrm>
            <a:off x="6340158" y="3140213"/>
            <a:ext cx="12339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900" b="1" i="0" u="none" strike="noStrike" cap="none">
                <a:solidFill>
                  <a:srgbClr val="404040"/>
                </a:solidFill>
                <a:latin typeface="Dosis"/>
                <a:ea typeface="Dosis"/>
                <a:cs typeface="Dosis"/>
                <a:sym typeface="Dosis"/>
              </a:rPr>
              <a:t>Vote des travaux et du plan de financement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0" name="Google Shape;190;p9"/>
          <p:cNvCxnSpPr/>
          <p:nvPr/>
        </p:nvCxnSpPr>
        <p:spPr>
          <a:xfrm>
            <a:off x="8460432" y="2701803"/>
            <a:ext cx="0" cy="373027"/>
          </a:xfrm>
          <a:prstGeom prst="straightConnector1">
            <a:avLst/>
          </a:prstGeom>
          <a:noFill/>
          <a:ln w="9525" cap="flat" cmpd="sng">
            <a:solidFill>
              <a:srgbClr val="004F8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91" name="Google Shape;191;p9"/>
          <p:cNvSpPr txBox="1"/>
          <p:nvPr/>
        </p:nvSpPr>
        <p:spPr>
          <a:xfrm>
            <a:off x="8083201" y="3122512"/>
            <a:ext cx="7544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900" b="1" i="0" u="none" strike="noStrike" cap="none">
                <a:solidFill>
                  <a:srgbClr val="404040"/>
                </a:solidFill>
                <a:latin typeface="Dosis"/>
                <a:ea typeface="Dosis"/>
                <a:cs typeface="Dosis"/>
                <a:sym typeface="Dosis"/>
              </a:rPr>
              <a:t>Réception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900" b="1" i="0" u="none" strike="noStrike" cap="none">
                <a:solidFill>
                  <a:srgbClr val="404040"/>
                </a:solidFill>
                <a:latin typeface="Dosis"/>
                <a:ea typeface="Dosis"/>
                <a:cs typeface="Dosis"/>
                <a:sym typeface="Dosis"/>
              </a:rPr>
              <a:t>de chantier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9"/>
          <p:cNvSpPr/>
          <p:nvPr/>
        </p:nvSpPr>
        <p:spPr>
          <a:xfrm>
            <a:off x="5379106" y="2202980"/>
            <a:ext cx="1823651" cy="478871"/>
          </a:xfrm>
          <a:prstGeom prst="chevron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9"/>
          <p:cNvSpPr/>
          <p:nvPr/>
        </p:nvSpPr>
        <p:spPr>
          <a:xfrm>
            <a:off x="218982" y="2204380"/>
            <a:ext cx="2951831" cy="478871"/>
          </a:xfrm>
          <a:prstGeom prst="chevron">
            <a:avLst>
              <a:gd name="adj" fmla="val 50000"/>
            </a:avLst>
          </a:prstGeom>
          <a:solidFill>
            <a:srgbClr val="004F8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fr-FR" sz="1050" b="1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DÉFINITION DU PROJET </a:t>
            </a:r>
            <a:endParaRPr sz="1050" b="0" i="0" u="none" strike="noStrike" cap="none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9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(Concertation / Participation citoyenne)</a:t>
            </a:r>
            <a:r>
              <a:rPr lang="fr-FR" sz="1050" b="1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 sz="10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9"/>
          <p:cNvSpPr/>
          <p:nvPr/>
        </p:nvSpPr>
        <p:spPr>
          <a:xfrm>
            <a:off x="2832924" y="2748057"/>
            <a:ext cx="242044" cy="243000"/>
          </a:xfrm>
          <a:prstGeom prst="ellipse">
            <a:avLst/>
          </a:prstGeom>
          <a:solidFill>
            <a:srgbClr val="E7957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900" b="1" i="0" u="none" strike="noStrike" cap="none">
                <a:solidFill>
                  <a:srgbClr val="404040"/>
                </a:solidFill>
                <a:latin typeface="Dosis"/>
                <a:ea typeface="Dosis"/>
                <a:cs typeface="Dosis"/>
                <a:sym typeface="Dosis"/>
              </a:rPr>
              <a:t>AG</a:t>
            </a:r>
            <a:endParaRPr sz="1200" b="1" i="0" u="none" strike="noStrike" cap="none">
              <a:solidFill>
                <a:srgbClr val="40404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95" name="Google Shape;195;p9"/>
          <p:cNvSpPr txBox="1"/>
          <p:nvPr/>
        </p:nvSpPr>
        <p:spPr>
          <a:xfrm>
            <a:off x="2373660" y="3138510"/>
            <a:ext cx="12339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900" b="1" i="0" u="none" strike="noStrike" cap="none">
                <a:solidFill>
                  <a:srgbClr val="404040"/>
                </a:solidFill>
                <a:latin typeface="Dosis"/>
                <a:ea typeface="Dosis"/>
                <a:cs typeface="Dosis"/>
                <a:sym typeface="Dosis"/>
              </a:rPr>
              <a:t>Vote de la MOE pour concevoir le projet 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9"/>
          <p:cNvSpPr/>
          <p:nvPr/>
        </p:nvSpPr>
        <p:spPr>
          <a:xfrm>
            <a:off x="5259860" y="2733768"/>
            <a:ext cx="242044" cy="243000"/>
          </a:xfrm>
          <a:prstGeom prst="ellipse">
            <a:avLst/>
          </a:prstGeom>
          <a:solidFill>
            <a:srgbClr val="E7957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900" b="1" i="0" u="none" strike="noStrike" cap="none">
                <a:solidFill>
                  <a:srgbClr val="404040"/>
                </a:solidFill>
                <a:latin typeface="Dosis"/>
                <a:ea typeface="Dosis"/>
                <a:cs typeface="Dosis"/>
                <a:sym typeface="Dosis"/>
              </a:rPr>
              <a:t>AG</a:t>
            </a:r>
            <a:endParaRPr sz="1200" b="1" i="0" u="none" strike="noStrike" cap="none">
              <a:solidFill>
                <a:srgbClr val="40404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97" name="Google Shape;197;p9"/>
          <p:cNvSpPr/>
          <p:nvPr/>
        </p:nvSpPr>
        <p:spPr>
          <a:xfrm flipH="1">
            <a:off x="6831359" y="2733771"/>
            <a:ext cx="242044" cy="245852"/>
          </a:xfrm>
          <a:prstGeom prst="ellipse">
            <a:avLst/>
          </a:prstGeom>
          <a:solidFill>
            <a:srgbClr val="E7957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900" b="1" i="0" u="none" strike="noStrike" cap="none">
                <a:solidFill>
                  <a:srgbClr val="404040"/>
                </a:solidFill>
                <a:latin typeface="Dosis"/>
                <a:ea typeface="Dosis"/>
                <a:cs typeface="Dosis"/>
                <a:sym typeface="Dosis"/>
              </a:rPr>
              <a:t>AG</a:t>
            </a:r>
            <a:endParaRPr sz="1200" b="1" i="0" u="none" strike="noStrike" cap="none">
              <a:solidFill>
                <a:srgbClr val="40404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98" name="Google Shape;198;p9"/>
          <p:cNvSpPr/>
          <p:nvPr/>
        </p:nvSpPr>
        <p:spPr>
          <a:xfrm>
            <a:off x="6950414" y="2209420"/>
            <a:ext cx="2236592" cy="472570"/>
          </a:xfrm>
          <a:prstGeom prst="chevron">
            <a:avLst>
              <a:gd name="adj" fmla="val 50000"/>
            </a:avLst>
          </a:prstGeom>
          <a:solidFill>
            <a:srgbClr val="F290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fr-FR" sz="1050" b="1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TRAVAUX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9"/>
          <p:cNvPicPr preferRelativeResize="0"/>
          <p:nvPr/>
        </p:nvPicPr>
        <p:blipFill rotWithShape="1">
          <a:blip r:embed="rId4">
            <a:alphaModFix/>
          </a:blip>
          <a:srcRect l="29382" t="6132" r="29265" b="5304"/>
          <a:stretch/>
        </p:blipFill>
        <p:spPr>
          <a:xfrm>
            <a:off x="2784953" y="1675461"/>
            <a:ext cx="411337" cy="367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24972" y="1655734"/>
            <a:ext cx="377985" cy="39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71554" y="1635448"/>
            <a:ext cx="377756" cy="377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90114" y="1655734"/>
            <a:ext cx="377985" cy="39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68442" y="3620838"/>
            <a:ext cx="402371" cy="39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6422" y="3610842"/>
            <a:ext cx="345650" cy="4032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" name="Google Shape;207;p9"/>
          <p:cNvGrpSpPr/>
          <p:nvPr/>
        </p:nvGrpSpPr>
        <p:grpSpPr>
          <a:xfrm>
            <a:off x="3567636" y="991582"/>
            <a:ext cx="2965784" cy="259357"/>
            <a:chOff x="2465255" y="994271"/>
            <a:chExt cx="2965784" cy="259357"/>
          </a:xfrm>
        </p:grpSpPr>
        <p:sp>
          <p:nvSpPr>
            <p:cNvPr id="208" name="Google Shape;208;p9"/>
            <p:cNvSpPr/>
            <p:nvPr/>
          </p:nvSpPr>
          <p:spPr>
            <a:xfrm rot="10800000">
              <a:off x="2465255" y="1081275"/>
              <a:ext cx="250097" cy="108000"/>
            </a:xfrm>
            <a:prstGeom prst="flowChartOnlineStorag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2644384" y="994271"/>
              <a:ext cx="2786655" cy="25935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169;p35">
            <a:extLst>
              <a:ext uri="{FF2B5EF4-FFF2-40B4-BE49-F238E27FC236}">
                <a16:creationId xmlns:a16="http://schemas.microsoft.com/office/drawing/2014/main" id="{6BF98CF1-4DB1-1DA8-1EE4-5895ADC140D8}"/>
              </a:ext>
            </a:extLst>
          </p:cNvPr>
          <p:cNvSpPr/>
          <p:nvPr/>
        </p:nvSpPr>
        <p:spPr>
          <a:xfrm>
            <a:off x="3873985" y="68276"/>
            <a:ext cx="4425417" cy="59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84;g3435c0e719f_1_0">
            <a:extLst>
              <a:ext uri="{FF2B5EF4-FFF2-40B4-BE49-F238E27FC236}">
                <a16:creationId xmlns:a16="http://schemas.microsoft.com/office/drawing/2014/main" id="{4F632126-76A3-7EB3-0EE6-3257D8DD99AD}"/>
              </a:ext>
            </a:extLst>
          </p:cNvPr>
          <p:cNvSpPr/>
          <p:nvPr/>
        </p:nvSpPr>
        <p:spPr>
          <a:xfrm>
            <a:off x="3273693" y="654650"/>
            <a:ext cx="4368132" cy="30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vv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06272" y="220406"/>
            <a:ext cx="1243038" cy="14623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7;g2b67b989927_5_33">
            <a:extLst>
              <a:ext uri="{FF2B5EF4-FFF2-40B4-BE49-F238E27FC236}">
                <a16:creationId xmlns:a16="http://schemas.microsoft.com/office/drawing/2014/main" id="{3C593170-D447-A3C6-B2C8-4F0D96178F8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e244ce9fd7_12_148"/>
          <p:cNvSpPr txBox="1">
            <a:spLocks noGrp="1"/>
          </p:cNvSpPr>
          <p:nvPr>
            <p:ph type="subTitle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SzPts val="275"/>
              <a:buNone/>
            </a:pPr>
            <a:r>
              <a:rPr lang="fr-FR" sz="1450" dirty="0"/>
              <a:t>Etape 1 : préparation et concertation</a:t>
            </a:r>
            <a:endParaRPr lang="fr-FR" sz="1450" dirty="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2640CD3-F395-AE88-88C4-E046433DA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2. LE PROGRAMME COPR’EAU DE PLUIE</a:t>
            </a:r>
          </a:p>
        </p:txBody>
      </p:sp>
      <p:sp>
        <p:nvSpPr>
          <p:cNvPr id="215" name="Google Shape;215;g2e244ce9fd7_12_148"/>
          <p:cNvSpPr txBox="1"/>
          <p:nvPr/>
        </p:nvSpPr>
        <p:spPr>
          <a:xfrm>
            <a:off x="162413" y="1200667"/>
            <a:ext cx="522900" cy="1031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fr-FR" sz="5500" b="0" i="0" u="none" strike="noStrike" cap="none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1</a:t>
            </a:r>
            <a:endParaRPr sz="5500" b="0" i="0" u="none" strike="noStrike" cap="none">
              <a:solidFill>
                <a:srgbClr val="7DCFB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16" name="Google Shape;216;g2e244ce9fd7_12_148"/>
          <p:cNvSpPr txBox="1"/>
          <p:nvPr/>
        </p:nvSpPr>
        <p:spPr>
          <a:xfrm>
            <a:off x="769707" y="1320608"/>
            <a:ext cx="6972815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Objectifs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Enclencher une dynamique collective, définir les besoins et souhaits, lever les blocages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Renforcer la coopération entre acteurs  : Conseil syndical, Syndicat et Syndic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 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Vote du prestataire en AG </a:t>
            </a:r>
            <a:endParaRPr sz="14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Rôle de L’ALEC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Assurer la maturation du projet via des réunions et concertations avec l’apport d’expertises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Arial"/>
                <a:ea typeface="Arial"/>
                <a:cs typeface="Arial"/>
                <a:sym typeface="Arial"/>
              </a:rPr>
              <a:t>➜</a:t>
            </a:r>
            <a:r>
              <a:rPr lang="fr-FR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Aider la rédaction d’un Cahier Des Charges de Conception d’un projet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Livrables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7DCFB5"/>
                </a:solidFill>
                <a:latin typeface="Arial"/>
                <a:ea typeface="Arial"/>
                <a:cs typeface="Arial"/>
                <a:sym typeface="Arial"/>
              </a:rPr>
              <a:t>➜</a:t>
            </a:r>
            <a:r>
              <a:rPr lang="fr-FR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400" b="1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Cahier des charges précisant le contexte et la demande du projet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1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Fournir une liste de prestataire 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(Concepteur paysagiste , Architecte , BE, Ecologue , Géologue)</a:t>
            </a:r>
            <a:endParaRPr sz="1400" b="1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g2e244ce9fd7_12_1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0873" y="2660774"/>
            <a:ext cx="883997" cy="46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2e244ce9fd7_12_1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9060" y="1320608"/>
            <a:ext cx="881176" cy="624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2e244ce9fd7_12_1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6082" y="2613864"/>
            <a:ext cx="563252" cy="56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2e244ce9fd7_12_1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70620" y="3412547"/>
            <a:ext cx="1334250" cy="11985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" name="Google Shape;223;g2e244ce9fd7_12_148"/>
          <p:cNvGrpSpPr/>
          <p:nvPr/>
        </p:nvGrpSpPr>
        <p:grpSpPr>
          <a:xfrm>
            <a:off x="3616493" y="991582"/>
            <a:ext cx="2337160" cy="259357"/>
            <a:chOff x="2465255" y="994271"/>
            <a:chExt cx="2337160" cy="259357"/>
          </a:xfrm>
        </p:grpSpPr>
        <p:sp>
          <p:nvSpPr>
            <p:cNvPr id="224" name="Google Shape;224;g2e244ce9fd7_12_148"/>
            <p:cNvSpPr/>
            <p:nvPr/>
          </p:nvSpPr>
          <p:spPr>
            <a:xfrm rot="10800000">
              <a:off x="2465255" y="1081275"/>
              <a:ext cx="250097" cy="108000"/>
            </a:xfrm>
            <a:prstGeom prst="flowChartOnlineStorag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225" name="Google Shape;225;g2e244ce9fd7_12_148"/>
            <p:cNvSpPr/>
            <p:nvPr/>
          </p:nvSpPr>
          <p:spPr>
            <a:xfrm>
              <a:off x="2644384" y="994271"/>
              <a:ext cx="2158031" cy="25935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169;p35">
            <a:extLst>
              <a:ext uri="{FF2B5EF4-FFF2-40B4-BE49-F238E27FC236}">
                <a16:creationId xmlns:a16="http://schemas.microsoft.com/office/drawing/2014/main" id="{69E9F3EB-6EC7-8418-2CD4-BC8D5AC1C311}"/>
              </a:ext>
            </a:extLst>
          </p:cNvPr>
          <p:cNvSpPr/>
          <p:nvPr/>
        </p:nvSpPr>
        <p:spPr>
          <a:xfrm>
            <a:off x="3873985" y="68276"/>
            <a:ext cx="4425417" cy="59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84;g3435c0e719f_1_0">
            <a:extLst>
              <a:ext uri="{FF2B5EF4-FFF2-40B4-BE49-F238E27FC236}">
                <a16:creationId xmlns:a16="http://schemas.microsoft.com/office/drawing/2014/main" id="{46519642-D8B2-922D-5FC9-89C2A0B139E6}"/>
              </a:ext>
            </a:extLst>
          </p:cNvPr>
          <p:cNvSpPr/>
          <p:nvPr/>
        </p:nvSpPr>
        <p:spPr>
          <a:xfrm>
            <a:off x="2994485" y="654650"/>
            <a:ext cx="4647339" cy="30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vv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7;g2b67b989927_5_33">
            <a:extLst>
              <a:ext uri="{FF2B5EF4-FFF2-40B4-BE49-F238E27FC236}">
                <a16:creationId xmlns:a16="http://schemas.microsoft.com/office/drawing/2014/main" id="{7D79DB48-C965-6DDB-C58B-5C67BEEF06C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4248" y="3584986"/>
            <a:ext cx="1179570" cy="79934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0"/>
          <p:cNvSpPr txBox="1">
            <a:spLocks noGrp="1"/>
          </p:cNvSpPr>
          <p:nvPr>
            <p:ph type="subTitle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rgbClr val="404040"/>
              </a:buClr>
              <a:buSzPts val="275"/>
              <a:buFont typeface="Dosis"/>
              <a:buNone/>
            </a:pPr>
            <a:r>
              <a:rPr lang="fr-FR" sz="1450" b="1" i="0" u="none" strike="noStrike" cap="none" dirty="0">
                <a:solidFill>
                  <a:schemeClr val="bg1"/>
                </a:solidFill>
                <a:latin typeface="Dosis"/>
                <a:ea typeface="Dosis"/>
                <a:cs typeface="Dosis"/>
                <a:sym typeface="Dosis"/>
              </a:rPr>
              <a:t>Etape 2 : conception</a:t>
            </a:r>
            <a:endParaRPr lang="fr-FR" sz="1450" dirty="0">
              <a:solidFill>
                <a:schemeClr val="bg1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l" rtl="0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SzPts val="275"/>
              <a:buNone/>
            </a:pPr>
            <a:endParaRPr lang="fr-FR" sz="1450" dirty="0">
              <a:solidFill>
                <a:schemeClr val="bg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0186D15A-9B4E-18CA-5304-C8ED1D75C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2. LE PROGRAMME COPR’EAU DE PLUIE</a:t>
            </a:r>
          </a:p>
        </p:txBody>
      </p:sp>
      <p:sp>
        <p:nvSpPr>
          <p:cNvPr id="232" name="Google Shape;232;p10"/>
          <p:cNvSpPr txBox="1"/>
          <p:nvPr/>
        </p:nvSpPr>
        <p:spPr>
          <a:xfrm>
            <a:off x="158570" y="1176662"/>
            <a:ext cx="4680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fr-FR" sz="5500" b="0" i="0" u="none" strike="noStrike" cap="none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2</a:t>
            </a:r>
            <a:endParaRPr sz="5500" b="0" i="0" u="none" strike="noStrike" cap="none">
              <a:solidFill>
                <a:srgbClr val="7DCFB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33" name="Google Shape;233;p10"/>
          <p:cNvSpPr txBox="1"/>
          <p:nvPr/>
        </p:nvSpPr>
        <p:spPr>
          <a:xfrm>
            <a:off x="773750" y="1317990"/>
            <a:ext cx="6686100" cy="32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Objectifs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Dimensionner un juste équilibre entre l’existant, les attentes et la faisabilité,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Évaluer le potentiel et l’impact financier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 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Vote du programme de Travaux en AG </a:t>
            </a:r>
            <a:endParaRPr sz="14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Rôle de L’ALEC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Assurer le lien entre acteurs afin d’assurer l’adhésion collectives (réunions, permanences, etc.)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1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Analyser les devis et propositions du prestataire (étude – ouvrage –équipement)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Livrables 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1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Fournir une liste de prestataire en Travaux, référencé à l’ALEC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1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Fournir une analyse des solutions technico-juridico-financières 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(préfiguration financière)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(Livrable du professionnel : DIAG – ESQ – DCE, etc. cela dépendra du marché passé)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4298" y="2535932"/>
            <a:ext cx="1020217" cy="54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64298" y="1450392"/>
            <a:ext cx="408467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03116" y="1317990"/>
            <a:ext cx="752689" cy="53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13543" y="3762413"/>
            <a:ext cx="842262" cy="709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0" name="Google Shape;240;p10"/>
          <p:cNvGrpSpPr/>
          <p:nvPr/>
        </p:nvGrpSpPr>
        <p:grpSpPr>
          <a:xfrm>
            <a:off x="2052946" y="991582"/>
            <a:ext cx="2965784" cy="259357"/>
            <a:chOff x="2465255" y="994271"/>
            <a:chExt cx="2965784" cy="259357"/>
          </a:xfrm>
        </p:grpSpPr>
        <p:sp>
          <p:nvSpPr>
            <p:cNvPr id="241" name="Google Shape;241;p10"/>
            <p:cNvSpPr/>
            <p:nvPr/>
          </p:nvSpPr>
          <p:spPr>
            <a:xfrm rot="10800000">
              <a:off x="2465255" y="1081275"/>
              <a:ext cx="250097" cy="108000"/>
            </a:xfrm>
            <a:prstGeom prst="flowChartOnlineStorag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2644384" y="994271"/>
              <a:ext cx="2786655" cy="25935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69;p35">
            <a:extLst>
              <a:ext uri="{FF2B5EF4-FFF2-40B4-BE49-F238E27FC236}">
                <a16:creationId xmlns:a16="http://schemas.microsoft.com/office/drawing/2014/main" id="{4DFEEB04-303D-EAB3-57E3-967DD50BE9BF}"/>
              </a:ext>
            </a:extLst>
          </p:cNvPr>
          <p:cNvSpPr/>
          <p:nvPr/>
        </p:nvSpPr>
        <p:spPr>
          <a:xfrm>
            <a:off x="3873985" y="68276"/>
            <a:ext cx="4425417" cy="59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84;g3435c0e719f_1_0">
            <a:extLst>
              <a:ext uri="{FF2B5EF4-FFF2-40B4-BE49-F238E27FC236}">
                <a16:creationId xmlns:a16="http://schemas.microsoft.com/office/drawing/2014/main" id="{8DCC7784-81A8-28BE-24D5-9520CCFE85B6}"/>
              </a:ext>
            </a:extLst>
          </p:cNvPr>
          <p:cNvSpPr/>
          <p:nvPr/>
        </p:nvSpPr>
        <p:spPr>
          <a:xfrm>
            <a:off x="1807861" y="654650"/>
            <a:ext cx="5833964" cy="30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vv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g2b67b989927_5_33">
            <a:extLst>
              <a:ext uri="{FF2B5EF4-FFF2-40B4-BE49-F238E27FC236}">
                <a16:creationId xmlns:a16="http://schemas.microsoft.com/office/drawing/2014/main" id="{2273D081-3A01-1495-2091-386959AF7C2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2287" y="3333695"/>
            <a:ext cx="926011" cy="118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1"/>
          <p:cNvSpPr txBox="1">
            <a:spLocks noGrp="1"/>
          </p:cNvSpPr>
          <p:nvPr>
            <p:ph type="subTitle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rgbClr val="404040"/>
              </a:buClr>
              <a:buSzPts val="275"/>
              <a:buFont typeface="Dosis"/>
              <a:buNone/>
            </a:pPr>
            <a:r>
              <a:rPr lang="fr-FR" sz="1450" b="1" i="0" u="none" strike="noStrike" cap="none" dirty="0">
                <a:solidFill>
                  <a:schemeClr val="bg1"/>
                </a:solidFill>
                <a:latin typeface="Dosis"/>
                <a:ea typeface="Dosis"/>
                <a:cs typeface="Dosis"/>
                <a:sym typeface="Dosis"/>
              </a:rPr>
              <a:t>Etape 3 : travaux </a:t>
            </a:r>
          </a:p>
          <a:p>
            <a:pPr marL="0" lvl="0" indent="0" algn="l" rtl="0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SzPts val="275"/>
              <a:buNone/>
            </a:pPr>
            <a:endParaRPr lang="fr-FR" sz="1450" dirty="0">
              <a:solidFill>
                <a:schemeClr val="bg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5CF6580-B8D2-B336-7B83-7865D51BA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2. LE PROGRAMME COPR’EAU DE PLUIE</a:t>
            </a:r>
          </a:p>
        </p:txBody>
      </p:sp>
      <p:sp>
        <p:nvSpPr>
          <p:cNvPr id="249" name="Google Shape;249;p11"/>
          <p:cNvSpPr txBox="1"/>
          <p:nvPr/>
        </p:nvSpPr>
        <p:spPr>
          <a:xfrm>
            <a:off x="162413" y="1182633"/>
            <a:ext cx="5229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fr-FR" sz="5500" b="0" i="0" u="none" strike="noStrike" cap="none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3</a:t>
            </a:r>
            <a:endParaRPr sz="5500" b="0" i="0" u="none" strike="noStrike" cap="none">
              <a:solidFill>
                <a:srgbClr val="7DCFB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250" name="Google Shape;25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65637" y="2746551"/>
            <a:ext cx="408467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02242" y="2662830"/>
            <a:ext cx="752689" cy="53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65637" y="1590846"/>
            <a:ext cx="523844" cy="527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58382" y="1607721"/>
            <a:ext cx="606312" cy="606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89283" y="3249975"/>
            <a:ext cx="1387791" cy="1170533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1"/>
          <p:cNvSpPr txBox="1"/>
          <p:nvPr/>
        </p:nvSpPr>
        <p:spPr>
          <a:xfrm>
            <a:off x="766547" y="1447074"/>
            <a:ext cx="6214875" cy="285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Objectifs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 </a:t>
            </a:r>
            <a:r>
              <a:rPr lang="fr-FR" sz="1400" b="1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Réalisation des travaux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 </a:t>
            </a:r>
            <a:r>
              <a:rPr lang="fr-FR" sz="1400" b="1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Appropriation des nouveaux usages</a:t>
            </a:r>
            <a:endParaRPr sz="14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Rôle de L’ALEC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Suivi de travaux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Capitaliser les échecs et réussites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Arial"/>
              <a:buNone/>
            </a:pPr>
            <a:endParaRPr sz="14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Arial"/>
              <a:buNone/>
            </a:pPr>
            <a:endParaRPr sz="14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Livrables 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Rapport d’accompagnement</a:t>
            </a:r>
            <a:endParaRPr sz="14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258" name="Google Shape;258;p11"/>
          <p:cNvGrpSpPr/>
          <p:nvPr/>
        </p:nvGrpSpPr>
        <p:grpSpPr>
          <a:xfrm>
            <a:off x="1794684" y="991582"/>
            <a:ext cx="3258947" cy="259357"/>
            <a:chOff x="2465255" y="994271"/>
            <a:chExt cx="3258947" cy="259357"/>
          </a:xfrm>
        </p:grpSpPr>
        <p:sp>
          <p:nvSpPr>
            <p:cNvPr id="259" name="Google Shape;259;p11"/>
            <p:cNvSpPr/>
            <p:nvPr/>
          </p:nvSpPr>
          <p:spPr>
            <a:xfrm rot="10800000">
              <a:off x="2465255" y="1081275"/>
              <a:ext cx="250097" cy="108000"/>
            </a:xfrm>
            <a:prstGeom prst="flowChartOnlineStorag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644384" y="994271"/>
              <a:ext cx="3079818" cy="25935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69;p35">
            <a:extLst>
              <a:ext uri="{FF2B5EF4-FFF2-40B4-BE49-F238E27FC236}">
                <a16:creationId xmlns:a16="http://schemas.microsoft.com/office/drawing/2014/main" id="{DCA56519-0896-4CBD-F6A0-DE8521A87725}"/>
              </a:ext>
            </a:extLst>
          </p:cNvPr>
          <p:cNvSpPr/>
          <p:nvPr/>
        </p:nvSpPr>
        <p:spPr>
          <a:xfrm>
            <a:off x="3873985" y="68276"/>
            <a:ext cx="4425417" cy="59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84;g3435c0e719f_1_0">
            <a:extLst>
              <a:ext uri="{FF2B5EF4-FFF2-40B4-BE49-F238E27FC236}">
                <a16:creationId xmlns:a16="http://schemas.microsoft.com/office/drawing/2014/main" id="{8149C49B-37CE-EA10-B78D-81C51BB38FA2}"/>
              </a:ext>
            </a:extLst>
          </p:cNvPr>
          <p:cNvSpPr/>
          <p:nvPr/>
        </p:nvSpPr>
        <p:spPr>
          <a:xfrm>
            <a:off x="1563554" y="654650"/>
            <a:ext cx="6078271" cy="30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vv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g2b67b989927_5_33">
            <a:extLst>
              <a:ext uri="{FF2B5EF4-FFF2-40B4-BE49-F238E27FC236}">
                <a16:creationId xmlns:a16="http://schemas.microsoft.com/office/drawing/2014/main" id="{9E5D9C16-BA74-EF63-E103-52D24BCEF79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b4b78c1a89_0_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>
                <a:latin typeface="Dosis ExtraBold"/>
                <a:ea typeface="Dosis ExtraBold"/>
                <a:cs typeface="Dosis ExtraBold"/>
                <a:sym typeface="Dosis ExtraBold"/>
              </a:rPr>
              <a:t>FOCUS :</a:t>
            </a:r>
            <a:r>
              <a:rPr lang="fr-FR" sz="2400">
                <a:latin typeface="Dosis ExtraBold"/>
                <a:ea typeface="Dosis ExtraBold"/>
                <a:cs typeface="Dosis ExtraBold"/>
                <a:sym typeface="Dosis ExtraBold"/>
              </a:rPr>
              <a:t> AIDES FINANCIÈRES</a:t>
            </a:r>
            <a:endParaRPr sz="2400"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435c0e719f_1_0"/>
          <p:cNvSpPr txBox="1"/>
          <p:nvPr/>
        </p:nvSpPr>
        <p:spPr>
          <a:xfrm>
            <a:off x="457200" y="1104325"/>
            <a:ext cx="8090100" cy="3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0" i="0" u="none" strike="noStrike" cap="none" dirty="0">
                <a:solidFill>
                  <a:srgbClr val="575556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PUBLIC CIBLE :</a:t>
            </a:r>
            <a:endParaRPr sz="1300" b="0" i="0" u="none" strike="noStrike" cap="none" dirty="0">
              <a:solidFill>
                <a:srgbClr val="575556"/>
              </a:solidFill>
              <a:latin typeface="Dosis SemiBold"/>
              <a:ea typeface="Dosis SemiBold"/>
              <a:cs typeface="Dosis SemiBold"/>
              <a:sym typeface="Dosis SemiBold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 </a:t>
            </a:r>
            <a:r>
              <a:rPr lang="fr-FR" sz="13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Copropriété minimum 5 lots d’hab.</a:t>
            </a:r>
            <a:endParaRPr sz="13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0" i="0" u="none" strike="noStrike" cap="none" dirty="0">
                <a:solidFill>
                  <a:srgbClr val="575556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SUBVENTIONS :</a:t>
            </a:r>
            <a:r>
              <a:rPr lang="fr-FR" sz="13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 sz="13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3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1300" b="1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Concertation :</a:t>
            </a:r>
            <a:r>
              <a:rPr lang="fr-FR" sz="13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réu cadrage/définition</a:t>
            </a:r>
            <a:endParaRPr sz="13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45720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[</a:t>
            </a:r>
            <a:r>
              <a:rPr lang="fr-FR" sz="1300" b="1" i="0" u="none" strike="noStrike" cap="none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750€HT</a:t>
            </a:r>
            <a:r>
              <a:rPr lang="fr-FR" sz="1300" b="1" i="0" u="none" strike="noStrike" cap="none" dirty="0">
                <a:solidFill>
                  <a:srgbClr val="686868"/>
                </a:solidFill>
                <a:latin typeface="Dosis"/>
                <a:ea typeface="Dosis"/>
                <a:cs typeface="Dosis"/>
                <a:sym typeface="Dosis"/>
              </a:rPr>
              <a:t>/</a:t>
            </a:r>
            <a:r>
              <a:rPr lang="fr-FR" sz="1300" b="0" i="0" u="none" strike="noStrike" cap="none" dirty="0">
                <a:solidFill>
                  <a:srgbClr val="686868"/>
                </a:solidFill>
                <a:latin typeface="Dosis"/>
                <a:ea typeface="Dosis"/>
                <a:cs typeface="Dosis"/>
                <a:sym typeface="Dosis"/>
              </a:rPr>
              <a:t>jr  (5 jrs maximum), + 1 jr par 30 lots d’hab.]</a:t>
            </a:r>
            <a:endParaRPr sz="1300" b="0" i="0" u="none" strike="noStrike" cap="none" dirty="0">
              <a:solidFill>
                <a:srgbClr val="686868"/>
              </a:solidFill>
              <a:latin typeface="Dosis"/>
              <a:ea typeface="Dosis"/>
              <a:cs typeface="Dosis"/>
              <a:sym typeface="Dosis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rgbClr val="686868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300" b="1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Maîtrise d’</a:t>
            </a:r>
            <a:r>
              <a:rPr lang="fr-FR" sz="1300" b="1" i="0" u="none" strike="noStrike" cap="none" dirty="0" err="1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oeuvre</a:t>
            </a:r>
            <a:r>
              <a:rPr lang="fr-FR" sz="1300" b="1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:  </a:t>
            </a:r>
            <a:r>
              <a:rPr lang="fr-FR" sz="13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étude, conception et suivi de chantier </a:t>
            </a:r>
            <a:endParaRPr sz="13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45720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[</a:t>
            </a:r>
            <a:r>
              <a:rPr lang="fr-FR" sz="1300" b="1" i="0" u="none" strike="noStrike" cap="none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30%</a:t>
            </a:r>
            <a:r>
              <a:rPr lang="fr-FR" sz="1300" b="0" i="0" u="none" strike="noStrike" cap="none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 plafonnée à </a:t>
            </a:r>
            <a:r>
              <a:rPr lang="fr-FR" sz="1300" b="1" i="0" u="none" strike="noStrike" cap="none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2 500 €</a:t>
            </a:r>
            <a:r>
              <a:rPr lang="fr-FR" sz="1300" b="0" i="0" u="none" strike="noStrike" cap="none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 HT, par 50 lots d’</a:t>
            </a:r>
            <a:r>
              <a:rPr lang="fr-FR" sz="1300" b="0" i="0" u="none" strike="noStrike" cap="none" dirty="0" err="1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hab</a:t>
            </a:r>
            <a:r>
              <a:rPr lang="fr-FR" sz="1300" b="0" i="0" u="none" strike="noStrike" cap="none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 (</a:t>
            </a:r>
            <a:r>
              <a:rPr lang="fr-FR" sz="13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Dosis"/>
                <a:ea typeface="Dosis"/>
                <a:cs typeface="Dosis"/>
                <a:sym typeface="Dosis"/>
              </a:rPr>
              <a:t>40%</a:t>
            </a:r>
            <a:r>
              <a:rPr lang="fr-FR" sz="13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Dosis"/>
                <a:ea typeface="Dosis"/>
                <a:cs typeface="Dosis"/>
                <a:sym typeface="Dosis"/>
              </a:rPr>
              <a:t>, avant </a:t>
            </a:r>
            <a:r>
              <a:rPr lang="fr-FR" sz="13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Dosis"/>
                <a:ea typeface="Dosis"/>
                <a:cs typeface="Dosis"/>
                <a:sym typeface="Dosis"/>
              </a:rPr>
              <a:t>2025</a:t>
            </a:r>
            <a:r>
              <a:rPr lang="fr-FR" sz="13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Dosis"/>
                <a:ea typeface="Dosis"/>
                <a:cs typeface="Dosis"/>
                <a:sym typeface="Dosis"/>
              </a:rPr>
              <a:t>)]</a:t>
            </a:r>
            <a:endParaRPr sz="1300" b="0" i="0" u="none" strike="noStrike" cap="none" dirty="0">
              <a:solidFill>
                <a:schemeClr val="dk1"/>
              </a:solidFill>
              <a:highlight>
                <a:srgbClr val="FFFFFF"/>
              </a:highlight>
              <a:latin typeface="Dosis"/>
              <a:ea typeface="Dosis"/>
              <a:cs typeface="Dosis"/>
              <a:sym typeface="Dosis"/>
            </a:endParaRPr>
          </a:p>
          <a:p>
            <a:pPr marL="45720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chemeClr val="dk1"/>
              </a:solidFill>
              <a:highlight>
                <a:srgbClr val="FFFFFF"/>
              </a:highlight>
              <a:latin typeface="Dosis"/>
              <a:ea typeface="Dosis"/>
              <a:cs typeface="Dosis"/>
              <a:sym typeface="Dosis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300" b="1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Travaux : </a:t>
            </a:r>
            <a:r>
              <a:rPr lang="fr-FR" sz="13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préparation du sol (</a:t>
            </a:r>
            <a:r>
              <a:rPr lang="fr-FR" sz="1300" b="0" i="0" u="none" strike="noStrike" cap="none" dirty="0" err="1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désimperméabilisation</a:t>
            </a:r>
            <a:r>
              <a:rPr lang="fr-FR" sz="13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, terrassement), végétalisations avec gestion de l’eau intégrée</a:t>
            </a:r>
            <a:endParaRPr sz="1300" b="1" i="0" u="none" strike="noStrike" cap="none" dirty="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	</a:t>
            </a:r>
            <a:r>
              <a:rPr lang="fr-FR" sz="1300" b="0" i="0" u="none" strike="noStrike" cap="none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[</a:t>
            </a:r>
            <a:r>
              <a:rPr lang="fr-FR" sz="1300" b="1" i="0" u="none" strike="noStrike" cap="none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30%</a:t>
            </a:r>
            <a:r>
              <a:rPr lang="fr-FR" sz="1300" b="0" i="0" u="none" strike="noStrike" cap="none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 plafonné à </a:t>
            </a:r>
            <a:r>
              <a:rPr lang="fr-FR" sz="1300" b="1" i="0" u="none" strike="noStrike" cap="none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10 000€</a:t>
            </a:r>
            <a:r>
              <a:rPr lang="fr-FR" sz="1300" b="0" i="0" u="none" strike="noStrike" cap="none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 HT, par 50 lots d’</a:t>
            </a:r>
            <a:r>
              <a:rPr lang="fr-FR" sz="1300" b="0" i="0" u="none" strike="noStrike" cap="none" dirty="0" err="1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hab</a:t>
            </a:r>
            <a:r>
              <a:rPr lang="fr-FR" sz="1300" b="0" i="0" u="none" strike="noStrike" cap="none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 (</a:t>
            </a:r>
            <a:r>
              <a:rPr lang="fr-FR" sz="13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Dosis"/>
                <a:ea typeface="Dosis"/>
                <a:cs typeface="Dosis"/>
                <a:sym typeface="Dosis"/>
              </a:rPr>
              <a:t>35%</a:t>
            </a:r>
            <a:r>
              <a:rPr lang="fr-FR" sz="13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Dosis"/>
                <a:ea typeface="Dosis"/>
                <a:cs typeface="Dosis"/>
                <a:sym typeface="Dosis"/>
              </a:rPr>
              <a:t>, avant </a:t>
            </a:r>
            <a:r>
              <a:rPr lang="fr-FR" sz="13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Dosis"/>
                <a:ea typeface="Dosis"/>
                <a:cs typeface="Dosis"/>
                <a:sym typeface="Dosis"/>
              </a:rPr>
              <a:t>2025</a:t>
            </a:r>
            <a:r>
              <a:rPr lang="fr-FR" sz="13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Dosis"/>
                <a:ea typeface="Dosis"/>
                <a:cs typeface="Dosis"/>
                <a:sym typeface="Dosis"/>
              </a:rPr>
              <a:t>)</a:t>
            </a:r>
            <a:r>
              <a:rPr lang="fr-FR" sz="1300" b="0" i="0" u="none" strike="noStrike" cap="none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]</a:t>
            </a:r>
            <a:endParaRPr sz="1300" b="1" i="0" u="none" strike="noStrike" cap="none" dirty="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 dirty="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82" name="Google Shape;482;g3435c0e719f_1_0"/>
          <p:cNvSpPr txBox="1">
            <a:spLocks noGrp="1"/>
          </p:cNvSpPr>
          <p:nvPr>
            <p:ph type="subTitle" idx="2"/>
          </p:nvPr>
        </p:nvSpPr>
        <p:spPr>
          <a:xfrm>
            <a:off x="158125" y="644300"/>
            <a:ext cx="1473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</a:pPr>
            <a:r>
              <a:rPr lang="fr-FR" dirty="0"/>
              <a:t>Métropole AMP</a:t>
            </a:r>
            <a:endParaRPr dirty="0"/>
          </a:p>
        </p:txBody>
      </p:sp>
      <p:sp>
        <p:nvSpPr>
          <p:cNvPr id="479" name="Google Shape;479;g3435c0e719f_1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fr-FR"/>
              <a:t>COPR’EAU DE PLUIE - AIDES FINANCIÈRES </a:t>
            </a:r>
            <a:endParaRPr/>
          </a:p>
        </p:txBody>
      </p:sp>
      <p:sp>
        <p:nvSpPr>
          <p:cNvPr id="480" name="Google Shape;480;g3435c0e719f_1_0"/>
          <p:cNvSpPr txBox="1"/>
          <p:nvPr/>
        </p:nvSpPr>
        <p:spPr>
          <a:xfrm>
            <a:off x="3778442" y="1075001"/>
            <a:ext cx="3720600" cy="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633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g3435c0e719f_1_0"/>
          <p:cNvSpPr txBox="1"/>
          <p:nvPr/>
        </p:nvSpPr>
        <p:spPr>
          <a:xfrm>
            <a:off x="818003" y="735904"/>
            <a:ext cx="71544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3373"/>
              </a:buClr>
              <a:buSzPts val="1100"/>
              <a:buFont typeface="Calibri"/>
              <a:buNone/>
            </a:pPr>
            <a:endParaRPr sz="1800" b="1" i="0" u="none" strike="noStrike" cap="none">
              <a:solidFill>
                <a:srgbClr val="7AB1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g3435c0e719f_1_0"/>
          <p:cNvSpPr/>
          <p:nvPr/>
        </p:nvSpPr>
        <p:spPr>
          <a:xfrm>
            <a:off x="4207600" y="151475"/>
            <a:ext cx="4597800" cy="53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g3435c0e719f_1_0"/>
          <p:cNvSpPr/>
          <p:nvPr/>
        </p:nvSpPr>
        <p:spPr>
          <a:xfrm>
            <a:off x="1596525" y="654650"/>
            <a:ext cx="6045300" cy="30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vv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5" name="Google Shape;485;g3435c0e719f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1913" y="227450"/>
            <a:ext cx="1095375" cy="70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7;g2b67b989927_5_33">
            <a:extLst>
              <a:ext uri="{FF2B5EF4-FFF2-40B4-BE49-F238E27FC236}">
                <a16:creationId xmlns:a16="http://schemas.microsoft.com/office/drawing/2014/main" id="{3BCE58F9-8A5D-F718-95BB-87CB12229AD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435c0e719f_1_12"/>
          <p:cNvSpPr txBox="1">
            <a:spLocks noGrp="1"/>
          </p:cNvSpPr>
          <p:nvPr>
            <p:ph type="subTitle" idx="2"/>
          </p:nvPr>
        </p:nvSpPr>
        <p:spPr>
          <a:xfrm>
            <a:off x="158125" y="644300"/>
            <a:ext cx="23748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</a:pPr>
            <a:r>
              <a:rPr lang="fr-FR"/>
              <a:t>Département 13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</a:pPr>
            <a:endParaRPr sz="1800" b="0">
              <a:solidFill>
                <a:srgbClr val="575556"/>
              </a:solidFill>
            </a:endParaRPr>
          </a:p>
        </p:txBody>
      </p:sp>
      <p:sp>
        <p:nvSpPr>
          <p:cNvPr id="491" name="Google Shape;491;g3435c0e719f_1_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fr-FR"/>
              <a:t>COPR’EAU DE PLUIE - AIDES FINANCIÈRES </a:t>
            </a:r>
            <a:endParaRPr/>
          </a:p>
        </p:txBody>
      </p:sp>
      <p:sp>
        <p:nvSpPr>
          <p:cNvPr id="492" name="Google Shape;492;g3435c0e719f_1_12"/>
          <p:cNvSpPr txBox="1"/>
          <p:nvPr/>
        </p:nvSpPr>
        <p:spPr>
          <a:xfrm>
            <a:off x="3778442" y="1075001"/>
            <a:ext cx="3720600" cy="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633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g3435c0e719f_1_12"/>
          <p:cNvSpPr txBox="1"/>
          <p:nvPr/>
        </p:nvSpPr>
        <p:spPr>
          <a:xfrm>
            <a:off x="818003" y="735904"/>
            <a:ext cx="71544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3373"/>
              </a:buClr>
              <a:buSzPts val="1100"/>
              <a:buFont typeface="Calibri"/>
              <a:buNone/>
            </a:pPr>
            <a:endParaRPr sz="1800" b="1" i="0" u="none" strike="noStrike" cap="none">
              <a:solidFill>
                <a:srgbClr val="7AB1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g3435c0e719f_1_12"/>
          <p:cNvSpPr txBox="1"/>
          <p:nvPr/>
        </p:nvSpPr>
        <p:spPr>
          <a:xfrm>
            <a:off x="457200" y="1104325"/>
            <a:ext cx="8090100" cy="15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0" i="0" u="none" strike="noStrike" cap="none">
                <a:solidFill>
                  <a:srgbClr val="575556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SUBVENTIONS :</a:t>
            </a:r>
            <a:endParaRPr sz="1300" b="0" i="0" u="none" strike="noStrike" cap="none">
              <a:solidFill>
                <a:srgbClr val="575556"/>
              </a:solidFill>
              <a:latin typeface="Dosis SemiBold"/>
              <a:ea typeface="Dosis SemiBold"/>
              <a:cs typeface="Dosis SemiBold"/>
              <a:sym typeface="Dosis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0" i="0" u="none" strike="noStrike" cap="none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 </a:t>
            </a:r>
            <a:r>
              <a:rPr lang="fr-FR" sz="1300" b="0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Fourniture et pose de </a:t>
            </a:r>
            <a:r>
              <a:rPr lang="fr-FR" sz="1300" b="1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récupérateur d’eau de pluie </a:t>
            </a:r>
            <a:r>
              <a:rPr lang="fr-FR" sz="1300" b="0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&gt; 500 litres, par un professionnel. Cuve et raccordements [et système de pompage inclus, si usage Domestique].</a:t>
            </a:r>
            <a:endParaRPr sz="1300" b="0" i="0" u="none" strike="noStrike" cap="none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9144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5556"/>
              </a:buClr>
              <a:buSzPts val="1300"/>
              <a:buFont typeface="Dosis"/>
              <a:buChar char="-"/>
            </a:pPr>
            <a:r>
              <a:rPr lang="fr-FR" sz="1300" b="0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Cuve : </a:t>
            </a:r>
            <a:r>
              <a:rPr lang="fr-FR" sz="1300" b="1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25%</a:t>
            </a:r>
            <a:r>
              <a:rPr lang="fr-FR" sz="1300" b="0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du TTC, max. 250 €/lot d’hab.</a:t>
            </a:r>
            <a:endParaRPr sz="1300" b="0" i="0" u="none" strike="noStrike" cap="none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9144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5556"/>
              </a:buClr>
              <a:buSzPts val="1300"/>
              <a:buFont typeface="Dosis"/>
              <a:buChar char="-"/>
            </a:pPr>
            <a:r>
              <a:rPr lang="fr-FR" sz="1300" b="0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Cuve enterrée : </a:t>
            </a:r>
            <a:r>
              <a:rPr lang="fr-FR" sz="1300" b="1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50% </a:t>
            </a:r>
            <a:r>
              <a:rPr lang="fr-FR" sz="1300" b="0" i="0" u="none" strike="noStrike" cap="none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du TTC, max. 2 000 €/lot d’hab.</a:t>
            </a:r>
            <a:endParaRPr sz="1300" b="0" i="0" u="none" strike="noStrike" cap="none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86868"/>
                </a:solidFill>
                <a:latin typeface="Dosis"/>
                <a:ea typeface="Dosis"/>
                <a:cs typeface="Dosis"/>
                <a:sym typeface="Dosis"/>
              </a:rPr>
              <a:t>Demande indiv. en ligne : </a:t>
            </a:r>
            <a:r>
              <a:rPr lang="fr-FR" sz="1300" b="0" i="0" u="none" strike="noStrike" cap="none">
                <a:solidFill>
                  <a:srgbClr val="686868"/>
                </a:solidFill>
                <a:latin typeface="Dosis"/>
                <a:ea typeface="Dosis"/>
                <a:cs typeface="Dosis"/>
                <a:sym typeface="Dosis"/>
              </a:rPr>
              <a:t>Achat via le compte SDC. Fournir : Facture/Appel de charges/tantièmes.</a:t>
            </a:r>
            <a:endParaRPr sz="1300" b="1" i="0" u="none" strike="noStrike" cap="none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96" name="Google Shape;496;g3435c0e719f_1_12"/>
          <p:cNvSpPr/>
          <p:nvPr/>
        </p:nvSpPr>
        <p:spPr>
          <a:xfrm>
            <a:off x="1588425" y="654650"/>
            <a:ext cx="6053400" cy="30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vv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7" name="Google Shape;497;g3435c0e719f_1_12"/>
          <p:cNvPicPr preferRelativeResize="0"/>
          <p:nvPr/>
        </p:nvPicPr>
        <p:blipFill rotWithShape="1">
          <a:blip r:embed="rId3">
            <a:alphaModFix/>
          </a:blip>
          <a:srcRect t="36338"/>
          <a:stretch/>
        </p:blipFill>
        <p:spPr>
          <a:xfrm>
            <a:off x="5807925" y="3309650"/>
            <a:ext cx="900650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g3435c0e719f_1_12"/>
          <p:cNvSpPr txBox="1"/>
          <p:nvPr/>
        </p:nvSpPr>
        <p:spPr>
          <a:xfrm>
            <a:off x="1851750" y="2916000"/>
            <a:ext cx="4953600" cy="1639200"/>
          </a:xfrm>
          <a:prstGeom prst="rect">
            <a:avLst/>
          </a:prstGeom>
          <a:noFill/>
          <a:ln w="28575" cap="flat" cmpd="sng">
            <a:solidFill>
              <a:srgbClr val="7DCF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686868"/>
                </a:solidFill>
                <a:highlight>
                  <a:srgbClr val="FFFFFF"/>
                </a:highlight>
                <a:latin typeface="Dosis"/>
                <a:ea typeface="Dosis"/>
                <a:cs typeface="Dosis"/>
                <a:sym typeface="Dosis"/>
              </a:rPr>
              <a:t>Subvention de l’Agence de l’Eau (en négociation) : </a:t>
            </a:r>
            <a:r>
              <a:rPr lang="fr-FR" sz="1400" b="0" i="0" u="none" strike="noStrike" cap="none">
                <a:solidFill>
                  <a:srgbClr val="686868"/>
                </a:solidFill>
                <a:highlight>
                  <a:srgbClr val="FFFFFF"/>
                </a:highlight>
                <a:latin typeface="Dosis"/>
                <a:ea typeface="Dosis"/>
                <a:cs typeface="Dosis"/>
                <a:sym typeface="Dosis"/>
              </a:rPr>
              <a:t> </a:t>
            </a:r>
            <a:endParaRPr sz="1400" b="0" i="0" u="none" strike="noStrike" cap="none">
              <a:solidFill>
                <a:srgbClr val="686868"/>
              </a:solidFill>
              <a:highlight>
                <a:srgbClr val="FFFFFF"/>
              </a:highlight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575556"/>
                </a:solidFill>
                <a:highlight>
                  <a:srgbClr val="FFFFFF"/>
                </a:highlight>
                <a:latin typeface="Dosis"/>
                <a:ea typeface="Dosis"/>
                <a:cs typeface="Dosis"/>
                <a:sym typeface="Dosis"/>
              </a:rPr>
              <a:t>Gestion des eaux pluviales : </a:t>
            </a:r>
            <a:endParaRPr sz="1400" b="0" i="0" u="none" strike="noStrike" cap="none">
              <a:solidFill>
                <a:srgbClr val="575556"/>
              </a:solidFill>
              <a:highlight>
                <a:srgbClr val="FFFFFF"/>
              </a:highlight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 </a:t>
            </a:r>
            <a:r>
              <a:rPr lang="fr-FR" sz="1400" b="0" i="0" u="none" strike="noStrike" cap="none">
                <a:solidFill>
                  <a:srgbClr val="575556"/>
                </a:solidFill>
                <a:highlight>
                  <a:srgbClr val="FFFFFF"/>
                </a:highlight>
                <a:latin typeface="Dosis"/>
                <a:ea typeface="Dosis"/>
                <a:cs typeface="Dosis"/>
                <a:sym typeface="Dosis"/>
              </a:rPr>
              <a:t>Études de dimensionnement : analyses de sols, </a:t>
            </a:r>
            <a:endParaRPr sz="1400" b="0" i="0" u="none" strike="noStrike" cap="none">
              <a:solidFill>
                <a:srgbClr val="575556"/>
              </a:solidFill>
              <a:highlight>
                <a:srgbClr val="FFFFFF"/>
              </a:highlight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575556"/>
                </a:solidFill>
                <a:highlight>
                  <a:srgbClr val="FFFFFF"/>
                </a:highlight>
                <a:latin typeface="Dosis"/>
                <a:ea typeface="Dosis"/>
                <a:cs typeface="Dosis"/>
                <a:sym typeface="Dosis"/>
              </a:rPr>
              <a:t>tests perméabilité, étude hydrau, etc.</a:t>
            </a:r>
            <a:endParaRPr sz="1400" b="0" i="0" u="none" strike="noStrike" cap="none">
              <a:solidFill>
                <a:srgbClr val="575556"/>
              </a:solidFill>
              <a:highlight>
                <a:srgbClr val="FFFFFF"/>
              </a:highlight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 </a:t>
            </a:r>
            <a:r>
              <a:rPr lang="fr-FR" sz="1400" b="0" i="0" u="none" strike="noStrike" cap="none">
                <a:solidFill>
                  <a:srgbClr val="575556"/>
                </a:solidFill>
                <a:highlight>
                  <a:srgbClr val="FFFFFF"/>
                </a:highlight>
                <a:latin typeface="Dosis"/>
                <a:ea typeface="Dosis"/>
                <a:cs typeface="Dosis"/>
                <a:sym typeface="Dosis"/>
              </a:rPr>
              <a:t>Travaux : terrassements, équipements, végétalisation </a:t>
            </a:r>
            <a:endParaRPr sz="1400" b="0" i="0" u="none" strike="noStrike" cap="none">
              <a:solidFill>
                <a:srgbClr val="575556"/>
              </a:solidFill>
              <a:highlight>
                <a:srgbClr val="FFFFFF"/>
              </a:highlight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575556"/>
                </a:solidFill>
                <a:highlight>
                  <a:srgbClr val="FFFFFF"/>
                </a:highlight>
                <a:latin typeface="Dosis"/>
                <a:ea typeface="Dosis"/>
                <a:cs typeface="Dosis"/>
                <a:sym typeface="Dosis"/>
              </a:rPr>
              <a:t>nécessaire à la déconnexion</a:t>
            </a:r>
            <a:endParaRPr sz="1400" b="1" i="0" u="none" strike="noStrike" cap="none">
              <a:solidFill>
                <a:srgbClr val="575556"/>
              </a:solidFill>
              <a:highlight>
                <a:srgbClr val="FFFFFF"/>
              </a:highlight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99" name="Google Shape;499;g3435c0e719f_1_12"/>
          <p:cNvSpPr/>
          <p:nvPr/>
        </p:nvSpPr>
        <p:spPr>
          <a:xfrm>
            <a:off x="4207600" y="151475"/>
            <a:ext cx="4597800" cy="53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0" name="Google Shape;500;g3435c0e719f_1_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9200" y="220538"/>
            <a:ext cx="1764300" cy="3964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" name="Google Shape;7;g2b67b989927_5_33">
            <a:extLst>
              <a:ext uri="{FF2B5EF4-FFF2-40B4-BE49-F238E27FC236}">
                <a16:creationId xmlns:a16="http://schemas.microsoft.com/office/drawing/2014/main" id="{2BB9441E-54CC-DEE6-2BAF-C36A466A96B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 dirty="0"/>
              <a:t>LOUTRE : L’OUTIL DE LA RÉNOVATION 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8B818BB-AA01-7544-96A6-ABBB4B158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0" name="Google Shape;270;g2b67b989927_3_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fr-FR"/>
              <a:t>LOUTRE</a:t>
            </a:r>
            <a:endParaRPr/>
          </a:p>
        </p:txBody>
      </p:sp>
      <p:grpSp>
        <p:nvGrpSpPr>
          <p:cNvPr id="271" name="Google Shape;271;g2b67b989927_3_51"/>
          <p:cNvGrpSpPr/>
          <p:nvPr/>
        </p:nvGrpSpPr>
        <p:grpSpPr>
          <a:xfrm>
            <a:off x="414144" y="691581"/>
            <a:ext cx="8147950" cy="3948810"/>
            <a:chOff x="487950" y="701700"/>
            <a:chExt cx="8168109" cy="3965700"/>
          </a:xfrm>
        </p:grpSpPr>
        <p:sp>
          <p:nvSpPr>
            <p:cNvPr id="272" name="Google Shape;272;g2b67b989927_3_51"/>
            <p:cNvSpPr/>
            <p:nvPr/>
          </p:nvSpPr>
          <p:spPr>
            <a:xfrm>
              <a:off x="7658725" y="701700"/>
              <a:ext cx="927300" cy="3965700"/>
            </a:xfrm>
            <a:prstGeom prst="rect">
              <a:avLst/>
            </a:prstGeom>
            <a:solidFill>
              <a:srgbClr val="F2F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  <p:grpSp>
          <p:nvGrpSpPr>
            <p:cNvPr id="273" name="Google Shape;273;g2b67b989927_3_51"/>
            <p:cNvGrpSpPr/>
            <p:nvPr/>
          </p:nvGrpSpPr>
          <p:grpSpPr>
            <a:xfrm>
              <a:off x="487950" y="701762"/>
              <a:ext cx="8168109" cy="3965574"/>
              <a:chOff x="229062" y="701750"/>
              <a:chExt cx="8168109" cy="3965574"/>
            </a:xfrm>
          </p:grpSpPr>
          <p:pic>
            <p:nvPicPr>
              <p:cNvPr id="274" name="Google Shape;274;g2b67b989927_3_51">
                <a:hlinkClick r:id="rId3"/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t="198" b="13459"/>
              <a:stretch/>
            </p:blipFill>
            <p:spPr>
              <a:xfrm>
                <a:off x="229062" y="701750"/>
                <a:ext cx="7429673" cy="3965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5" name="Google Shape;275;g2b67b989927_3_51">
                <a:hlinkClick r:id="rId5"/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968666" y="3799510"/>
                <a:ext cx="1428505" cy="86528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" name="Google Shape;290;g3435d04c8f6_0_345">
            <a:extLst>
              <a:ext uri="{FF2B5EF4-FFF2-40B4-BE49-F238E27FC236}">
                <a16:creationId xmlns:a16="http://schemas.microsoft.com/office/drawing/2014/main" id="{D18539CC-8C48-BC90-3E1A-AA3029DA8756}"/>
              </a:ext>
            </a:extLst>
          </p:cNvPr>
          <p:cNvSpPr/>
          <p:nvPr/>
        </p:nvSpPr>
        <p:spPr>
          <a:xfrm>
            <a:off x="1051825" y="112900"/>
            <a:ext cx="7830300" cy="54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g2b67b989927_5_33">
            <a:extLst>
              <a:ext uri="{FF2B5EF4-FFF2-40B4-BE49-F238E27FC236}">
                <a16:creationId xmlns:a16="http://schemas.microsoft.com/office/drawing/2014/main" id="{0AD7D983-3BA9-39BF-B627-781A3A59B39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435d04c8f6_0_345"/>
          <p:cNvSpPr/>
          <p:nvPr/>
        </p:nvSpPr>
        <p:spPr>
          <a:xfrm>
            <a:off x="966300" y="4013625"/>
            <a:ext cx="2019000" cy="383100"/>
          </a:xfrm>
          <a:prstGeom prst="roundRect">
            <a:avLst>
              <a:gd name="adj" fmla="val 50000"/>
            </a:avLst>
          </a:prstGeom>
          <a:solidFill>
            <a:srgbClr val="7DCF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83" name="Google Shape;283;g3435d04c8f6_0_345"/>
          <p:cNvSpPr txBox="1">
            <a:spLocks noGrp="1"/>
          </p:cNvSpPr>
          <p:nvPr>
            <p:ph type="body" idx="1"/>
          </p:nvPr>
        </p:nvSpPr>
        <p:spPr>
          <a:xfrm>
            <a:off x="457200" y="1249100"/>
            <a:ext cx="2994000" cy="31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fr-FR" sz="1600" dirty="0">
                <a:solidFill>
                  <a:srgbClr val="7DCFB5"/>
                </a:solidFill>
              </a:rPr>
              <a:t>➜</a:t>
            </a:r>
            <a:r>
              <a:rPr lang="fr-FR" sz="1600" b="1" dirty="0">
                <a:solidFill>
                  <a:srgbClr val="7DCFB5"/>
                </a:solidFill>
              </a:rPr>
              <a:t> </a:t>
            </a:r>
            <a:r>
              <a:rPr lang="fr-FR" dirty="0"/>
              <a:t>Être sollicité par des porteurs de projet qualifiés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600" dirty="0">
                <a:solidFill>
                  <a:srgbClr val="7DCFB5"/>
                </a:solidFill>
              </a:rPr>
              <a:t>➜</a:t>
            </a:r>
            <a:r>
              <a:rPr lang="fr-FR" sz="1600" b="1" dirty="0">
                <a:solidFill>
                  <a:srgbClr val="7DCFB5"/>
                </a:solidFill>
              </a:rPr>
              <a:t> </a:t>
            </a:r>
            <a:r>
              <a:rPr lang="fr-FR" dirty="0"/>
              <a:t>Apparaître sur les fiches projets terminés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600" dirty="0">
                <a:solidFill>
                  <a:srgbClr val="7DCFB5"/>
                </a:solidFill>
              </a:rPr>
              <a:t>➜</a:t>
            </a:r>
            <a:r>
              <a:rPr lang="fr-FR" sz="1600" b="1" dirty="0">
                <a:solidFill>
                  <a:srgbClr val="7DCFB5"/>
                </a:solidFill>
              </a:rPr>
              <a:t> </a:t>
            </a:r>
            <a:r>
              <a:rPr lang="fr-FR" dirty="0"/>
              <a:t>Obtenir un « livret de références » généré automatiquement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600" dirty="0">
                <a:solidFill>
                  <a:srgbClr val="7DCFB5"/>
                </a:solidFill>
              </a:rPr>
              <a:t>➜</a:t>
            </a:r>
            <a:r>
              <a:rPr lang="fr-FR" sz="1600" b="1" dirty="0">
                <a:solidFill>
                  <a:srgbClr val="7DCFB5"/>
                </a:solidFill>
              </a:rPr>
              <a:t> </a:t>
            </a:r>
            <a:r>
              <a:rPr lang="fr-FR" dirty="0"/>
              <a:t>Pouvoir transmettre son devis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fr-FR" dirty="0">
                <a:latin typeface="Dosis SemiBold"/>
                <a:ea typeface="Dosis SemiBold"/>
                <a:cs typeface="Dosis SemiBold"/>
                <a:sym typeface="Dosis SemiBold"/>
              </a:rPr>
              <a:t>MARCHÉS CIBLES :</a:t>
            </a:r>
            <a:endParaRPr dirty="0">
              <a:latin typeface="Dosis SemiBold"/>
              <a:ea typeface="Dosis SemiBold"/>
              <a:cs typeface="Dosis SemiBold"/>
              <a:sym typeface="Dosi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fr-FR" sz="1600" dirty="0">
                <a:solidFill>
                  <a:srgbClr val="7DCFB5"/>
                </a:solidFill>
              </a:rPr>
              <a:t>➜</a:t>
            </a:r>
            <a:r>
              <a:rPr lang="fr-FR" sz="1600" b="1" dirty="0">
                <a:solidFill>
                  <a:srgbClr val="7DCFB5"/>
                </a:solidFill>
              </a:rPr>
              <a:t> </a:t>
            </a:r>
            <a:r>
              <a:rPr lang="fr-FR" dirty="0"/>
              <a:t>Maisons individuelles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600" dirty="0">
                <a:solidFill>
                  <a:srgbClr val="7DCFB5"/>
                </a:solidFill>
              </a:rPr>
              <a:t>➜</a:t>
            </a:r>
            <a:r>
              <a:rPr lang="fr-FR" sz="1600" b="1" dirty="0">
                <a:solidFill>
                  <a:srgbClr val="7DCFB5"/>
                </a:solidFill>
              </a:rPr>
              <a:t> </a:t>
            </a:r>
            <a:r>
              <a:rPr lang="fr-FR" dirty="0"/>
              <a:t>Appartements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600" dirty="0">
                <a:solidFill>
                  <a:srgbClr val="7DCFB5"/>
                </a:solidFill>
              </a:rPr>
              <a:t>➜</a:t>
            </a:r>
            <a:r>
              <a:rPr lang="fr-FR" sz="1600" b="1" dirty="0">
                <a:solidFill>
                  <a:srgbClr val="7DCFB5"/>
                </a:solidFill>
              </a:rPr>
              <a:t> </a:t>
            </a:r>
            <a:r>
              <a:rPr lang="fr-FR" dirty="0"/>
              <a:t>Copropriétés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fr-FR" b="1" dirty="0">
                <a:solidFill>
                  <a:schemeClr val="lt1"/>
                </a:solidFill>
              </a:rPr>
              <a:t>Référencement gratuit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284" name="Google Shape;284;g3435d04c8f6_0_345"/>
          <p:cNvSpPr txBox="1">
            <a:spLocks noGrp="1"/>
          </p:cNvSpPr>
          <p:nvPr>
            <p:ph type="subTitle" idx="2"/>
          </p:nvPr>
        </p:nvSpPr>
        <p:spPr>
          <a:xfrm>
            <a:off x="158125" y="644300"/>
            <a:ext cx="7100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fr-FR"/>
              <a:t>Intérêts pour les professionnels référencés</a:t>
            </a:r>
            <a:endParaRPr/>
          </a:p>
        </p:txBody>
      </p:sp>
      <p:sp>
        <p:nvSpPr>
          <p:cNvPr id="282" name="Google Shape;282;g3435d04c8f6_0_3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fr-FR"/>
              <a:t>LOUTRE</a:t>
            </a:r>
            <a:endParaRPr/>
          </a:p>
        </p:txBody>
      </p:sp>
      <p:grpSp>
        <p:nvGrpSpPr>
          <p:cNvPr id="285" name="Google Shape;285;g3435d04c8f6_0_345"/>
          <p:cNvGrpSpPr/>
          <p:nvPr/>
        </p:nvGrpSpPr>
        <p:grpSpPr>
          <a:xfrm>
            <a:off x="4216450" y="998700"/>
            <a:ext cx="3321900" cy="250500"/>
            <a:chOff x="1683825" y="998700"/>
            <a:chExt cx="2261950" cy="250500"/>
          </a:xfrm>
        </p:grpSpPr>
        <p:sp>
          <p:nvSpPr>
            <p:cNvPr id="286" name="Google Shape;286;g3435d04c8f6_0_345"/>
            <p:cNvSpPr/>
            <p:nvPr/>
          </p:nvSpPr>
          <p:spPr>
            <a:xfrm rot="10800000">
              <a:off x="1683825" y="1081275"/>
              <a:ext cx="179900" cy="108000"/>
            </a:xfrm>
            <a:prstGeom prst="flowChartOnlineStorag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287" name="Google Shape;287;g3435d04c8f6_0_345"/>
            <p:cNvSpPr/>
            <p:nvPr/>
          </p:nvSpPr>
          <p:spPr>
            <a:xfrm>
              <a:off x="1825375" y="998700"/>
              <a:ext cx="2120400" cy="250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pic>
        <p:nvPicPr>
          <p:cNvPr id="288" name="Google Shape;288;g3435d04c8f6_0_3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8350" y="1249200"/>
            <a:ext cx="5302426" cy="337562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435d04c8f6_0_345"/>
          <p:cNvSpPr/>
          <p:nvPr/>
        </p:nvSpPr>
        <p:spPr>
          <a:xfrm>
            <a:off x="3834150" y="639050"/>
            <a:ext cx="5048100" cy="31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vv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g3435d04c8f6_0_345"/>
          <p:cNvSpPr/>
          <p:nvPr/>
        </p:nvSpPr>
        <p:spPr>
          <a:xfrm>
            <a:off x="1051825" y="112900"/>
            <a:ext cx="7830300" cy="54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g3435d04c8f6_0_3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0822" y="397591"/>
            <a:ext cx="1361100" cy="7652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7;g2b67b989927_5_33">
            <a:extLst>
              <a:ext uri="{FF2B5EF4-FFF2-40B4-BE49-F238E27FC236}">
                <a16:creationId xmlns:a16="http://schemas.microsoft.com/office/drawing/2014/main" id="{D71E35C5-3570-7880-E2E6-C28DED19D93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f0b43417e9_3_94"/>
          <p:cNvSpPr txBox="1">
            <a:spLocks noGrp="1"/>
          </p:cNvSpPr>
          <p:nvPr>
            <p:ph type="body" idx="1"/>
          </p:nvPr>
        </p:nvSpPr>
        <p:spPr>
          <a:xfrm>
            <a:off x="457200" y="1249100"/>
            <a:ext cx="8229600" cy="3685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46088" lvl="0" indent="-300038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DCFB5"/>
              </a:buClr>
              <a:buSzPts val="1300"/>
              <a:buChar char="•"/>
            </a:pPr>
            <a:r>
              <a:rPr lang="fr-FR" sz="1400" b="0" i="0" u="none" strike="noStrike" cap="none" dirty="0">
                <a:solidFill>
                  <a:srgbClr val="404040"/>
                </a:solidFill>
                <a:latin typeface="Dosis"/>
                <a:ea typeface="Dosis"/>
                <a:cs typeface="Dosis"/>
                <a:sym typeface="Dosis"/>
              </a:rPr>
              <a:t>L’ALEC (en bref)			              </a:t>
            </a:r>
            <a:r>
              <a:rPr lang="fr-FR" sz="1400" dirty="0"/>
              <a:t>| 5’</a:t>
            </a:r>
            <a:endParaRPr sz="1400" b="0" i="0" u="none" strike="noStrike" cap="none" dirty="0">
              <a:solidFill>
                <a:srgbClr val="404040"/>
              </a:solidFill>
              <a:latin typeface="Dosis"/>
              <a:ea typeface="Dosis"/>
              <a:cs typeface="Dosis"/>
              <a:sym typeface="Dosis"/>
            </a:endParaRPr>
          </a:p>
          <a:p>
            <a:pPr marL="446088" marR="0" lvl="0" indent="-300038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DCFB5"/>
              </a:buClr>
              <a:buSzPts val="1300"/>
              <a:buNone/>
            </a:pPr>
            <a:r>
              <a:rPr lang="fr-FR" sz="1400" b="0" i="0" u="none" strike="noStrike" cap="none" dirty="0">
                <a:solidFill>
                  <a:srgbClr val="404040"/>
                </a:solidFill>
                <a:latin typeface="Dosis"/>
                <a:ea typeface="Dosis"/>
                <a:cs typeface="Dosis"/>
                <a:sym typeface="Dosis"/>
              </a:rPr>
              <a:t>	</a:t>
            </a:r>
            <a:endParaRPr sz="1400" dirty="0"/>
          </a:p>
          <a:p>
            <a:pPr marL="446088" marR="0" lvl="0" indent="-300038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DCFB5"/>
              </a:buClr>
              <a:buSzPts val="1300"/>
              <a:buFont typeface="Dosis"/>
              <a:buChar char="•"/>
            </a:pPr>
            <a:r>
              <a:rPr lang="fr-FR" sz="1400" b="0" i="0" u="none" strike="noStrike" cap="none" dirty="0">
                <a:solidFill>
                  <a:srgbClr val="404040"/>
                </a:solidFill>
                <a:latin typeface="Dosis"/>
                <a:ea typeface="Dosis"/>
                <a:cs typeface="Dosis"/>
                <a:sym typeface="Dosis"/>
              </a:rPr>
              <a:t>OBJECTIFS ET ENJEUX    	</a:t>
            </a:r>
            <a:r>
              <a:rPr lang="fr-FR" sz="1400" dirty="0"/>
              <a:t>	              |  2’</a:t>
            </a:r>
            <a:endParaRPr sz="1400" dirty="0"/>
          </a:p>
          <a:p>
            <a:pPr marL="446088" lvl="0" indent="-300038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DCFB5"/>
              </a:buClr>
              <a:buSzPts val="1300"/>
              <a:buFont typeface="Arial"/>
              <a:buNone/>
            </a:pPr>
            <a:endParaRPr sz="1400" dirty="0"/>
          </a:p>
          <a:p>
            <a:pPr marL="446088" lvl="0" indent="-300038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DCFB5"/>
              </a:buClr>
              <a:buSzPts val="1300"/>
              <a:buChar char="•"/>
            </a:pPr>
            <a:r>
              <a:rPr lang="fr-FR" sz="1400" dirty="0"/>
              <a:t>LE PROGRAMME COPR’EAU DE PLUIE	              |  8’</a:t>
            </a:r>
            <a:endParaRPr sz="1400" dirty="0"/>
          </a:p>
          <a:p>
            <a:pPr marL="446088" lvl="0" indent="-300038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DCFB5"/>
              </a:buClr>
              <a:buSzPts val="1300"/>
              <a:buNone/>
            </a:pPr>
            <a:endParaRPr sz="1400" dirty="0"/>
          </a:p>
          <a:p>
            <a:pPr marL="446088" lvl="0" indent="-300038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DCFB5"/>
              </a:buClr>
              <a:buSzPts val="1300"/>
              <a:buChar char="•"/>
            </a:pPr>
            <a:r>
              <a:rPr lang="fr-FR" sz="1400" dirty="0"/>
              <a:t>FOCUS : SUIVI ET AIDE FINANCIERE                                      |  5’</a:t>
            </a:r>
          </a:p>
          <a:p>
            <a:pPr marL="446088" lvl="0" indent="-300038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DCFB5"/>
              </a:buClr>
              <a:buSzPts val="1300"/>
              <a:buChar char="•"/>
            </a:pPr>
            <a:endParaRPr lang="fr-FR" sz="1400" dirty="0"/>
          </a:p>
          <a:p>
            <a:pPr marL="446088" lvl="0" indent="-300038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DCFB5"/>
              </a:buClr>
              <a:buSzPts val="1300"/>
              <a:buChar char="•"/>
            </a:pPr>
            <a:r>
              <a:rPr lang="fr-FR" sz="1400" dirty="0"/>
              <a:t>LOUTRE : L’OUTIL DE LA RENOVATION                                 |  5’</a:t>
            </a:r>
          </a:p>
          <a:p>
            <a:pPr marL="446088" lvl="0" indent="-300038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DCFB5"/>
              </a:buClr>
              <a:buSzPts val="1300"/>
              <a:buChar char="•"/>
            </a:pPr>
            <a:endParaRPr lang="fr-FR" sz="1400" dirty="0"/>
          </a:p>
          <a:p>
            <a:pPr marL="446088" lvl="0" indent="-300038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DCFB5"/>
              </a:buClr>
              <a:buSzPts val="1300"/>
              <a:buChar char="•"/>
            </a:pPr>
            <a:endParaRPr lang="fr-FR" sz="1400" dirty="0"/>
          </a:p>
          <a:p>
            <a:pPr marL="446088" lvl="0" indent="-300038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DCFB5"/>
              </a:buClr>
              <a:buSzPts val="1300"/>
              <a:buChar char="•"/>
            </a:pPr>
            <a:endParaRPr lang="fr-FR" sz="1400" dirty="0"/>
          </a:p>
          <a:p>
            <a:pPr marL="446088" lvl="0" indent="-300038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DCFB5"/>
              </a:buClr>
              <a:buSzPts val="1300"/>
              <a:buChar char="•"/>
            </a:pPr>
            <a:endParaRPr lang="fr-FR" sz="1400" dirty="0"/>
          </a:p>
          <a:p>
            <a:pPr marL="14605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DCFB5"/>
              </a:buClr>
              <a:buSzPts val="1300"/>
              <a:buNone/>
            </a:pPr>
            <a:endParaRPr lang="fr-FR" sz="1400" dirty="0"/>
          </a:p>
          <a:p>
            <a:pPr marL="446088" lvl="0" indent="-300038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DCFB5"/>
              </a:buClr>
              <a:buSzPts val="1300"/>
              <a:buNone/>
            </a:pPr>
            <a:endParaRPr sz="1400" dirty="0"/>
          </a:p>
        </p:txBody>
      </p:sp>
      <p:sp>
        <p:nvSpPr>
          <p:cNvPr id="75" name="Google Shape;75;g1f0b43417e9_3_94"/>
          <p:cNvSpPr txBox="1">
            <a:spLocks noGrp="1"/>
          </p:cNvSpPr>
          <p:nvPr>
            <p:ph type="subTitle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fr-FR" dirty="0"/>
              <a:t>Sommaire </a:t>
            </a:r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endParaRPr lang="fr-FR" dirty="0"/>
          </a:p>
        </p:txBody>
      </p:sp>
      <p:sp>
        <p:nvSpPr>
          <p:cNvPr id="73" name="Google Shape;73;g1f0b43417e9_3_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fr-FR" b="1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COPR’EAU DE PLUIE</a:t>
            </a:r>
            <a:endParaRPr/>
          </a:p>
        </p:txBody>
      </p:sp>
      <p:grpSp>
        <p:nvGrpSpPr>
          <p:cNvPr id="76" name="Google Shape;76;g1f0b43417e9_3_94"/>
          <p:cNvGrpSpPr/>
          <p:nvPr/>
        </p:nvGrpSpPr>
        <p:grpSpPr>
          <a:xfrm>
            <a:off x="3527229" y="998700"/>
            <a:ext cx="4011116" cy="250500"/>
            <a:chOff x="1683825" y="998700"/>
            <a:chExt cx="2261950" cy="250500"/>
          </a:xfrm>
        </p:grpSpPr>
        <p:sp>
          <p:nvSpPr>
            <p:cNvPr id="77" name="Google Shape;77;g1f0b43417e9_3_94"/>
            <p:cNvSpPr/>
            <p:nvPr/>
          </p:nvSpPr>
          <p:spPr>
            <a:xfrm rot="10800000">
              <a:off x="1683825" y="1081275"/>
              <a:ext cx="179900" cy="108000"/>
            </a:xfrm>
            <a:prstGeom prst="flowChartOnlineStorag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78" name="Google Shape;78;g1f0b43417e9_3_94"/>
            <p:cNvSpPr/>
            <p:nvPr/>
          </p:nvSpPr>
          <p:spPr>
            <a:xfrm>
              <a:off x="1825375" y="998700"/>
              <a:ext cx="2120400" cy="250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sp>
        <p:nvSpPr>
          <p:cNvPr id="79" name="Google Shape;79;g1f0b43417e9_3_94"/>
          <p:cNvSpPr/>
          <p:nvPr/>
        </p:nvSpPr>
        <p:spPr>
          <a:xfrm>
            <a:off x="2167062" y="223364"/>
            <a:ext cx="6069517" cy="4331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" name="Google Shape;80;g1f0b43417e9_3_94"/>
          <p:cNvGrpSpPr/>
          <p:nvPr/>
        </p:nvGrpSpPr>
        <p:grpSpPr>
          <a:xfrm>
            <a:off x="1333987" y="991582"/>
            <a:ext cx="3691724" cy="259357"/>
            <a:chOff x="2465255" y="994271"/>
            <a:chExt cx="3691724" cy="259357"/>
          </a:xfrm>
        </p:grpSpPr>
        <p:sp>
          <p:nvSpPr>
            <p:cNvPr id="81" name="Google Shape;81;g1f0b43417e9_3_94"/>
            <p:cNvSpPr/>
            <p:nvPr/>
          </p:nvSpPr>
          <p:spPr>
            <a:xfrm rot="10800000">
              <a:off x="2465255" y="1081275"/>
              <a:ext cx="250097" cy="108000"/>
            </a:xfrm>
            <a:prstGeom prst="flowChartOnlineStorag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82" name="Google Shape;82;g1f0b43417e9_3_94"/>
            <p:cNvSpPr/>
            <p:nvPr/>
          </p:nvSpPr>
          <p:spPr>
            <a:xfrm>
              <a:off x="2644384" y="994271"/>
              <a:ext cx="3512595" cy="25935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3" name="Google Shape;83;g1f0b43417e9_3_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1699" y="1338638"/>
            <a:ext cx="3067551" cy="23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84;g3435c0e719f_1_0">
            <a:extLst>
              <a:ext uri="{FF2B5EF4-FFF2-40B4-BE49-F238E27FC236}">
                <a16:creationId xmlns:a16="http://schemas.microsoft.com/office/drawing/2014/main" id="{559AFB14-9F8D-0C7C-9148-F727E6E35196}"/>
              </a:ext>
            </a:extLst>
          </p:cNvPr>
          <p:cNvSpPr/>
          <p:nvPr/>
        </p:nvSpPr>
        <p:spPr>
          <a:xfrm>
            <a:off x="1179646" y="654650"/>
            <a:ext cx="6462179" cy="30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vv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7;g2b67b989927_5_33">
            <a:extLst>
              <a:ext uri="{FF2B5EF4-FFF2-40B4-BE49-F238E27FC236}">
                <a16:creationId xmlns:a16="http://schemas.microsoft.com/office/drawing/2014/main" id="{944F188F-A64F-AE84-912F-8210E6FCF2E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435d04c8f6_0_379"/>
          <p:cNvSpPr/>
          <p:nvPr/>
        </p:nvSpPr>
        <p:spPr>
          <a:xfrm>
            <a:off x="1051825" y="112900"/>
            <a:ext cx="7830300" cy="54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3435d04c8f6_0_379"/>
          <p:cNvSpPr txBox="1">
            <a:spLocks noGrp="1"/>
          </p:cNvSpPr>
          <p:nvPr>
            <p:ph type="subTitle" idx="2"/>
          </p:nvPr>
        </p:nvSpPr>
        <p:spPr>
          <a:xfrm>
            <a:off x="158125" y="644300"/>
            <a:ext cx="7100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fr-FR"/>
              <a:t>Fiche entreprise</a:t>
            </a:r>
            <a:endParaRPr/>
          </a:p>
        </p:txBody>
      </p:sp>
      <p:sp>
        <p:nvSpPr>
          <p:cNvPr id="297" name="Google Shape;297;g3435d04c8f6_0_37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fr-FR"/>
              <a:t>LOUTRE</a:t>
            </a:r>
            <a:endParaRPr/>
          </a:p>
        </p:txBody>
      </p:sp>
      <p:sp>
        <p:nvSpPr>
          <p:cNvPr id="298" name="Google Shape;298;g3435d04c8f6_0_379"/>
          <p:cNvSpPr/>
          <p:nvPr/>
        </p:nvSpPr>
        <p:spPr>
          <a:xfrm>
            <a:off x="8211325" y="4315400"/>
            <a:ext cx="932700" cy="82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00" name="Google Shape;300;g3435d04c8f6_0_379"/>
          <p:cNvSpPr/>
          <p:nvPr/>
        </p:nvSpPr>
        <p:spPr>
          <a:xfrm>
            <a:off x="73400" y="4685600"/>
            <a:ext cx="1083300" cy="318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302" name="Google Shape;302;g3435d04c8f6_0_379"/>
          <p:cNvGrpSpPr/>
          <p:nvPr/>
        </p:nvGrpSpPr>
        <p:grpSpPr>
          <a:xfrm>
            <a:off x="1822112" y="998700"/>
            <a:ext cx="3197040" cy="250500"/>
            <a:chOff x="1683825" y="998700"/>
            <a:chExt cx="2261950" cy="250500"/>
          </a:xfrm>
        </p:grpSpPr>
        <p:sp>
          <p:nvSpPr>
            <p:cNvPr id="303" name="Google Shape;303;g3435d04c8f6_0_379"/>
            <p:cNvSpPr/>
            <p:nvPr/>
          </p:nvSpPr>
          <p:spPr>
            <a:xfrm rot="10800000">
              <a:off x="1683825" y="1081275"/>
              <a:ext cx="179900" cy="108000"/>
            </a:xfrm>
            <a:prstGeom prst="flowChartOnlineStorag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304" name="Google Shape;304;g3435d04c8f6_0_379"/>
            <p:cNvSpPr/>
            <p:nvPr/>
          </p:nvSpPr>
          <p:spPr>
            <a:xfrm>
              <a:off x="1825375" y="998700"/>
              <a:ext cx="2120400" cy="250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sp>
        <p:nvSpPr>
          <p:cNvPr id="305" name="Google Shape;305;g3435d04c8f6_0_379"/>
          <p:cNvSpPr/>
          <p:nvPr/>
        </p:nvSpPr>
        <p:spPr>
          <a:xfrm>
            <a:off x="1670325" y="639050"/>
            <a:ext cx="5953200" cy="31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vv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g3435d04c8f6_0_379"/>
          <p:cNvPicPr preferRelativeResize="0"/>
          <p:nvPr/>
        </p:nvPicPr>
        <p:blipFill rotWithShape="1">
          <a:blip r:embed="rId3">
            <a:alphaModFix/>
          </a:blip>
          <a:srcRect l="145" r="33747"/>
          <a:stretch/>
        </p:blipFill>
        <p:spPr>
          <a:xfrm>
            <a:off x="1949247" y="30100"/>
            <a:ext cx="6503853" cy="45533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7;g2b67b989927_5_33">
            <a:extLst>
              <a:ext uri="{FF2B5EF4-FFF2-40B4-BE49-F238E27FC236}">
                <a16:creationId xmlns:a16="http://schemas.microsoft.com/office/drawing/2014/main" id="{4A0BC925-D69B-0045-4136-5F2FDAD7DCE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435d04c8f6_0_393"/>
          <p:cNvSpPr txBox="1">
            <a:spLocks noGrp="1"/>
          </p:cNvSpPr>
          <p:nvPr>
            <p:ph type="subTitle" idx="2"/>
          </p:nvPr>
        </p:nvSpPr>
        <p:spPr>
          <a:xfrm>
            <a:off x="158125" y="644300"/>
            <a:ext cx="7100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fr-FR"/>
              <a:t>Fiche entreprise</a:t>
            </a:r>
            <a:endParaRPr/>
          </a:p>
        </p:txBody>
      </p:sp>
      <p:sp>
        <p:nvSpPr>
          <p:cNvPr id="312" name="Google Shape;312;g3435d04c8f6_0_3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fr-FR"/>
              <a:t>LOUTRE</a:t>
            </a:r>
            <a:endParaRPr/>
          </a:p>
        </p:txBody>
      </p:sp>
      <p:sp>
        <p:nvSpPr>
          <p:cNvPr id="313" name="Google Shape;313;g3435d04c8f6_0_393"/>
          <p:cNvSpPr/>
          <p:nvPr/>
        </p:nvSpPr>
        <p:spPr>
          <a:xfrm>
            <a:off x="8211325" y="4315400"/>
            <a:ext cx="932700" cy="82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15" name="Google Shape;315;g3435d04c8f6_0_393"/>
          <p:cNvSpPr/>
          <p:nvPr/>
        </p:nvSpPr>
        <p:spPr>
          <a:xfrm>
            <a:off x="73400" y="4685600"/>
            <a:ext cx="1083300" cy="318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316" name="Google Shape;316;g3435d04c8f6_0_393"/>
          <p:cNvGrpSpPr/>
          <p:nvPr/>
        </p:nvGrpSpPr>
        <p:grpSpPr>
          <a:xfrm>
            <a:off x="1822112" y="998700"/>
            <a:ext cx="3197040" cy="250500"/>
            <a:chOff x="1683825" y="998700"/>
            <a:chExt cx="2261950" cy="250500"/>
          </a:xfrm>
        </p:grpSpPr>
        <p:sp>
          <p:nvSpPr>
            <p:cNvPr id="317" name="Google Shape;317;g3435d04c8f6_0_393"/>
            <p:cNvSpPr/>
            <p:nvPr/>
          </p:nvSpPr>
          <p:spPr>
            <a:xfrm rot="10800000">
              <a:off x="1683825" y="1081275"/>
              <a:ext cx="179900" cy="108000"/>
            </a:xfrm>
            <a:prstGeom prst="flowChartOnlineStorag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318" name="Google Shape;318;g3435d04c8f6_0_393"/>
            <p:cNvSpPr/>
            <p:nvPr/>
          </p:nvSpPr>
          <p:spPr>
            <a:xfrm>
              <a:off x="1825375" y="998700"/>
              <a:ext cx="2120400" cy="250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sp>
        <p:nvSpPr>
          <p:cNvPr id="319" name="Google Shape;319;g3435d04c8f6_0_393"/>
          <p:cNvSpPr/>
          <p:nvPr/>
        </p:nvSpPr>
        <p:spPr>
          <a:xfrm>
            <a:off x="1051825" y="112900"/>
            <a:ext cx="7830300" cy="54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3435d04c8f6_0_393"/>
          <p:cNvSpPr/>
          <p:nvPr/>
        </p:nvSpPr>
        <p:spPr>
          <a:xfrm>
            <a:off x="1670325" y="639050"/>
            <a:ext cx="5953200" cy="31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vv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Google Shape;321;g3435d04c8f6_0_393"/>
          <p:cNvPicPr preferRelativeResize="0"/>
          <p:nvPr/>
        </p:nvPicPr>
        <p:blipFill rotWithShape="1">
          <a:blip r:embed="rId3">
            <a:alphaModFix/>
          </a:blip>
          <a:srcRect r="32867"/>
          <a:stretch/>
        </p:blipFill>
        <p:spPr>
          <a:xfrm>
            <a:off x="1997774" y="123470"/>
            <a:ext cx="6331230" cy="44497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7;g2b67b989927_5_33">
            <a:extLst>
              <a:ext uri="{FF2B5EF4-FFF2-40B4-BE49-F238E27FC236}">
                <a16:creationId xmlns:a16="http://schemas.microsoft.com/office/drawing/2014/main" id="{B7B17DD5-25E3-0AFA-7FC3-0078ACE050E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435d04c8f6_0_407"/>
          <p:cNvSpPr txBox="1">
            <a:spLocks noGrp="1"/>
          </p:cNvSpPr>
          <p:nvPr>
            <p:ph type="subTitle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fr-FR"/>
              <a:t>Fiche entreprise</a:t>
            </a:r>
            <a:endParaRPr/>
          </a:p>
        </p:txBody>
      </p:sp>
      <p:sp>
        <p:nvSpPr>
          <p:cNvPr id="326" name="Google Shape;326;g3435d04c8f6_0_4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fr-FR"/>
              <a:t>LOUTRE</a:t>
            </a:r>
            <a:endParaRPr/>
          </a:p>
        </p:txBody>
      </p:sp>
      <p:sp>
        <p:nvSpPr>
          <p:cNvPr id="327" name="Google Shape;327;g3435d04c8f6_0_407"/>
          <p:cNvSpPr/>
          <p:nvPr/>
        </p:nvSpPr>
        <p:spPr>
          <a:xfrm>
            <a:off x="8211325" y="4315400"/>
            <a:ext cx="932700" cy="82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29" name="Google Shape;329;g3435d04c8f6_0_407"/>
          <p:cNvSpPr/>
          <p:nvPr/>
        </p:nvSpPr>
        <p:spPr>
          <a:xfrm>
            <a:off x="73400" y="4685600"/>
            <a:ext cx="1083300" cy="318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331" name="Google Shape;331;g3435d04c8f6_0_407"/>
          <p:cNvGrpSpPr/>
          <p:nvPr/>
        </p:nvGrpSpPr>
        <p:grpSpPr>
          <a:xfrm>
            <a:off x="1822112" y="998700"/>
            <a:ext cx="3197040" cy="250500"/>
            <a:chOff x="1683825" y="998700"/>
            <a:chExt cx="2261950" cy="250500"/>
          </a:xfrm>
        </p:grpSpPr>
        <p:sp>
          <p:nvSpPr>
            <p:cNvPr id="332" name="Google Shape;332;g3435d04c8f6_0_407"/>
            <p:cNvSpPr/>
            <p:nvPr/>
          </p:nvSpPr>
          <p:spPr>
            <a:xfrm rot="10800000">
              <a:off x="1683825" y="1081275"/>
              <a:ext cx="179900" cy="108000"/>
            </a:xfrm>
            <a:prstGeom prst="flowChartOnlineStorag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333" name="Google Shape;333;g3435d04c8f6_0_407"/>
            <p:cNvSpPr/>
            <p:nvPr/>
          </p:nvSpPr>
          <p:spPr>
            <a:xfrm>
              <a:off x="1825375" y="998700"/>
              <a:ext cx="2120400" cy="250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pic>
        <p:nvPicPr>
          <p:cNvPr id="334" name="Google Shape;334;g3435d04c8f6_0_4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937" y="1118475"/>
            <a:ext cx="7066138" cy="340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g3435d04c8f6_0_407"/>
          <p:cNvSpPr/>
          <p:nvPr/>
        </p:nvSpPr>
        <p:spPr>
          <a:xfrm>
            <a:off x="1670325" y="502575"/>
            <a:ext cx="6859800" cy="45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vv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g3435d04c8f6_0_407"/>
          <p:cNvSpPr/>
          <p:nvPr/>
        </p:nvSpPr>
        <p:spPr>
          <a:xfrm>
            <a:off x="1051825" y="112900"/>
            <a:ext cx="7830300" cy="54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7;g2b67b989927_5_33">
            <a:extLst>
              <a:ext uri="{FF2B5EF4-FFF2-40B4-BE49-F238E27FC236}">
                <a16:creationId xmlns:a16="http://schemas.microsoft.com/office/drawing/2014/main" id="{2BD4A110-183C-32C5-541D-89887457600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g3435d04c8f6_0_421"/>
          <p:cNvGrpSpPr/>
          <p:nvPr/>
        </p:nvGrpSpPr>
        <p:grpSpPr>
          <a:xfrm>
            <a:off x="1629313" y="998700"/>
            <a:ext cx="3389984" cy="250500"/>
            <a:chOff x="1683825" y="998700"/>
            <a:chExt cx="2261950" cy="250500"/>
          </a:xfrm>
        </p:grpSpPr>
        <p:sp>
          <p:nvSpPr>
            <p:cNvPr id="342" name="Google Shape;342;g3435d04c8f6_0_421"/>
            <p:cNvSpPr/>
            <p:nvPr/>
          </p:nvSpPr>
          <p:spPr>
            <a:xfrm rot="10800000">
              <a:off x="1683825" y="1081275"/>
              <a:ext cx="179900" cy="108000"/>
            </a:xfrm>
            <a:prstGeom prst="flowChartOnlineStorag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343" name="Google Shape;343;g3435d04c8f6_0_421"/>
            <p:cNvSpPr/>
            <p:nvPr/>
          </p:nvSpPr>
          <p:spPr>
            <a:xfrm>
              <a:off x="1825375" y="998700"/>
              <a:ext cx="2120400" cy="250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pic>
        <p:nvPicPr>
          <p:cNvPr id="344" name="Google Shape;344;g3435d04c8f6_0_421"/>
          <p:cNvPicPr preferRelativeResize="0"/>
          <p:nvPr/>
        </p:nvPicPr>
        <p:blipFill rotWithShape="1">
          <a:blip r:embed="rId3">
            <a:alphaModFix/>
          </a:blip>
          <a:srcRect l="2294" t="8399" r="12707"/>
          <a:stretch/>
        </p:blipFill>
        <p:spPr>
          <a:xfrm>
            <a:off x="1243088" y="1123950"/>
            <a:ext cx="7447777" cy="3463801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3435d04c8f6_0_421"/>
          <p:cNvSpPr txBox="1">
            <a:spLocks noGrp="1"/>
          </p:cNvSpPr>
          <p:nvPr>
            <p:ph type="subTitle" idx="2"/>
          </p:nvPr>
        </p:nvSpPr>
        <p:spPr>
          <a:xfrm>
            <a:off x="158125" y="644300"/>
            <a:ext cx="7100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fr-FR" dirty="0"/>
              <a:t>Fiche annuaire</a:t>
            </a:r>
            <a:endParaRPr dirty="0"/>
          </a:p>
        </p:txBody>
      </p:sp>
      <p:sp>
        <p:nvSpPr>
          <p:cNvPr id="345" name="Google Shape;345;g3435d04c8f6_0_4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fr-FR"/>
              <a:t>LOUTRE</a:t>
            </a:r>
            <a:endParaRPr/>
          </a:p>
        </p:txBody>
      </p:sp>
      <p:sp>
        <p:nvSpPr>
          <p:cNvPr id="348" name="Google Shape;348;g3435d04c8f6_0_421"/>
          <p:cNvSpPr/>
          <p:nvPr/>
        </p:nvSpPr>
        <p:spPr>
          <a:xfrm>
            <a:off x="73400" y="4685600"/>
            <a:ext cx="1083300" cy="318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50" name="Google Shape;350;g3435d04c8f6_0_421"/>
          <p:cNvSpPr/>
          <p:nvPr/>
        </p:nvSpPr>
        <p:spPr>
          <a:xfrm>
            <a:off x="1519675" y="604700"/>
            <a:ext cx="7362600" cy="35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vv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g3435d04c8f6_0_421"/>
          <p:cNvSpPr/>
          <p:nvPr/>
        </p:nvSpPr>
        <p:spPr>
          <a:xfrm>
            <a:off x="1051825" y="112900"/>
            <a:ext cx="7830300" cy="54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7;g2b67b989927_5_33">
            <a:extLst>
              <a:ext uri="{FF2B5EF4-FFF2-40B4-BE49-F238E27FC236}">
                <a16:creationId xmlns:a16="http://schemas.microsoft.com/office/drawing/2014/main" id="{C1943B5E-03CB-1D8D-7F1B-B20019B0DB1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E8C3648-BCA8-B061-24CA-A375195EF9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57" name="Google Shape;357;g3435d04c8f6_0_435"/>
          <p:cNvSpPr txBox="1">
            <a:spLocks noGrp="1"/>
          </p:cNvSpPr>
          <p:nvPr>
            <p:ph type="subTitle" idx="2"/>
          </p:nvPr>
        </p:nvSpPr>
        <p:spPr>
          <a:xfrm>
            <a:off x="157625" y="644300"/>
            <a:ext cx="5452872" cy="3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indent="0">
              <a:buSzPts val="1800"/>
            </a:pPr>
            <a:r>
              <a:rPr lang="fr-FR" dirty="0"/>
              <a:t>La carte des réalisations</a:t>
            </a:r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56" name="Google Shape;356;g3435d04c8f6_0_4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fr-FR"/>
              <a:t>LOUTRE</a:t>
            </a:r>
            <a:endParaRPr/>
          </a:p>
        </p:txBody>
      </p:sp>
      <p:grpSp>
        <p:nvGrpSpPr>
          <p:cNvPr id="358" name="Google Shape;358;g3435d04c8f6_0_435"/>
          <p:cNvGrpSpPr/>
          <p:nvPr/>
        </p:nvGrpSpPr>
        <p:grpSpPr>
          <a:xfrm>
            <a:off x="2494217" y="998700"/>
            <a:ext cx="2524789" cy="250500"/>
            <a:chOff x="1683825" y="998700"/>
            <a:chExt cx="2261950" cy="250500"/>
          </a:xfrm>
        </p:grpSpPr>
        <p:sp>
          <p:nvSpPr>
            <p:cNvPr id="359" name="Google Shape;359;g3435d04c8f6_0_435"/>
            <p:cNvSpPr/>
            <p:nvPr/>
          </p:nvSpPr>
          <p:spPr>
            <a:xfrm rot="10800000">
              <a:off x="1683825" y="1081275"/>
              <a:ext cx="179900" cy="108000"/>
            </a:xfrm>
            <a:prstGeom prst="flowChartOnlineStorag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360" name="Google Shape;360;g3435d04c8f6_0_435"/>
            <p:cNvSpPr/>
            <p:nvPr/>
          </p:nvSpPr>
          <p:spPr>
            <a:xfrm>
              <a:off x="1825375" y="998700"/>
              <a:ext cx="2120400" cy="250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pic>
        <p:nvPicPr>
          <p:cNvPr id="361" name="Google Shape;361;g3435d04c8f6_0_4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700" y="1123950"/>
            <a:ext cx="7098585" cy="3450701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g3435d04c8f6_0_435"/>
          <p:cNvSpPr/>
          <p:nvPr/>
        </p:nvSpPr>
        <p:spPr>
          <a:xfrm>
            <a:off x="1051825" y="112900"/>
            <a:ext cx="7830300" cy="54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3435d04c8f6_0_435"/>
          <p:cNvSpPr/>
          <p:nvPr/>
        </p:nvSpPr>
        <p:spPr>
          <a:xfrm>
            <a:off x="2292575" y="604700"/>
            <a:ext cx="6589500" cy="35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vv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7;g2b67b989927_5_33">
            <a:extLst>
              <a:ext uri="{FF2B5EF4-FFF2-40B4-BE49-F238E27FC236}">
                <a16:creationId xmlns:a16="http://schemas.microsoft.com/office/drawing/2014/main" id="{994A0FF1-3CF6-B672-DB76-FE0B85FA44F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g3435d04c8f6_0_446"/>
          <p:cNvGrpSpPr/>
          <p:nvPr/>
        </p:nvGrpSpPr>
        <p:grpSpPr>
          <a:xfrm>
            <a:off x="1379025" y="998700"/>
            <a:ext cx="3321900" cy="250500"/>
            <a:chOff x="1683825" y="998700"/>
            <a:chExt cx="2261950" cy="250500"/>
          </a:xfrm>
        </p:grpSpPr>
        <p:sp>
          <p:nvSpPr>
            <p:cNvPr id="369" name="Google Shape;369;g3435d04c8f6_0_446"/>
            <p:cNvSpPr/>
            <p:nvPr/>
          </p:nvSpPr>
          <p:spPr>
            <a:xfrm rot="10800000">
              <a:off x="1683825" y="1081275"/>
              <a:ext cx="179900" cy="108000"/>
            </a:xfrm>
            <a:prstGeom prst="flowChartOnlineStorag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370" name="Google Shape;370;g3435d04c8f6_0_446"/>
            <p:cNvSpPr/>
            <p:nvPr/>
          </p:nvSpPr>
          <p:spPr>
            <a:xfrm>
              <a:off x="1825375" y="998700"/>
              <a:ext cx="2120400" cy="250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9D5E8FD-1C09-F1E4-6FC1-CF58AD370B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72" name="Google Shape;372;g3435d04c8f6_0_446"/>
          <p:cNvSpPr txBox="1">
            <a:spLocks noGrp="1"/>
          </p:cNvSpPr>
          <p:nvPr>
            <p:ph type="subTitle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fr-FR"/>
              <a:t>Fiche projet</a:t>
            </a:r>
            <a:endParaRPr/>
          </a:p>
        </p:txBody>
      </p:sp>
      <p:sp>
        <p:nvSpPr>
          <p:cNvPr id="371" name="Google Shape;371;g3435d04c8f6_0_4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fr-FR"/>
              <a:t>LOUTRE</a:t>
            </a:r>
            <a:endParaRPr/>
          </a:p>
        </p:txBody>
      </p:sp>
      <p:pic>
        <p:nvPicPr>
          <p:cNvPr id="373" name="Google Shape;373;g3435d04c8f6_0_4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1800" y="2466575"/>
            <a:ext cx="1732000" cy="195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3435d04c8f6_0_446"/>
          <p:cNvSpPr/>
          <p:nvPr/>
        </p:nvSpPr>
        <p:spPr>
          <a:xfrm>
            <a:off x="1051825" y="112900"/>
            <a:ext cx="7830300" cy="54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g3435d04c8f6_0_446"/>
          <p:cNvSpPr/>
          <p:nvPr/>
        </p:nvSpPr>
        <p:spPr>
          <a:xfrm>
            <a:off x="1379025" y="604700"/>
            <a:ext cx="7503000" cy="35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vv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6" name="Google Shape;376;g3435d04c8f6_0_4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6075" y="743500"/>
            <a:ext cx="3943299" cy="38696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;g2b67b989927_5_33">
            <a:extLst>
              <a:ext uri="{FF2B5EF4-FFF2-40B4-BE49-F238E27FC236}">
                <a16:creationId xmlns:a16="http://schemas.microsoft.com/office/drawing/2014/main" id="{4041AAD8-72FA-72B6-D0A1-A133E800F68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435d04c8f6_0_458"/>
          <p:cNvSpPr txBox="1"/>
          <p:nvPr/>
        </p:nvSpPr>
        <p:spPr>
          <a:xfrm>
            <a:off x="457200" y="1104325"/>
            <a:ext cx="8090100" cy="315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Pour mener à bien ce projet, nous ouvrons le référencement à de nouvelles prestations :</a:t>
            </a:r>
            <a:endParaRPr sz="1400" b="1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 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Maîtrise d’</a:t>
            </a:r>
            <a:r>
              <a:rPr lang="fr-FR" sz="1400" b="0" i="0" u="none" strike="noStrike" cap="none" dirty="0" err="1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oeuvre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 paysagère</a:t>
            </a:r>
            <a:endParaRPr sz="14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0" i="0" u="none" strike="noStrike" cap="none" dirty="0">
                <a:solidFill>
                  <a:schemeClr val="accent2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Etude Topographique</a:t>
            </a:r>
            <a:endParaRPr sz="14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0" i="0" u="none" strike="noStrike" cap="none" dirty="0">
                <a:solidFill>
                  <a:schemeClr val="accent2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Etude Géotechnique</a:t>
            </a:r>
            <a:endParaRPr sz="14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0" i="0" u="none" strike="noStrike" cap="none" dirty="0">
                <a:solidFill>
                  <a:schemeClr val="accent2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Etude Hydraulique et Assainissement</a:t>
            </a:r>
            <a:endParaRPr sz="14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0" i="0" u="none" strike="noStrike" cap="none" dirty="0">
                <a:solidFill>
                  <a:schemeClr val="accent2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Installation d’un récupérateur d’eau pluviale</a:t>
            </a:r>
            <a:endParaRPr sz="14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0" i="0" u="none" strike="noStrike" cap="none" dirty="0">
                <a:solidFill>
                  <a:schemeClr val="accent2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Terrassement et préparation du terrain</a:t>
            </a:r>
            <a:endParaRPr sz="14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0" i="0" u="none" strike="noStrike" cap="none" dirty="0">
                <a:solidFill>
                  <a:schemeClr val="accent2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Travaux de Génie Civil</a:t>
            </a:r>
            <a:endParaRPr sz="14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0" i="0" u="none" strike="noStrike" cap="none" dirty="0">
                <a:solidFill>
                  <a:schemeClr val="accent2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Aménagement des Espaces Verts et Paysagers</a:t>
            </a:r>
            <a:endParaRPr sz="14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0" i="0" u="none" strike="noStrike" cap="none" dirty="0">
                <a:solidFill>
                  <a:schemeClr val="accent2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Aménagement des Espaces de Mobilité et Transports</a:t>
            </a:r>
            <a:endParaRPr sz="14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0" i="0" u="none" strike="noStrike" cap="none" dirty="0">
                <a:solidFill>
                  <a:schemeClr val="accent2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Travaux de Voirie et Réseaux Divers</a:t>
            </a:r>
            <a:endParaRPr sz="14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7DCFB5"/>
                </a:solidFill>
                <a:latin typeface="Dosis"/>
                <a:ea typeface="Dosis"/>
                <a:cs typeface="Dosis"/>
                <a:sym typeface="Dosis"/>
              </a:rPr>
              <a:t>➜</a:t>
            </a:r>
            <a:r>
              <a:rPr lang="fr-FR" sz="1400" b="0" i="0" u="none" strike="noStrike" cap="none" dirty="0">
                <a:solidFill>
                  <a:schemeClr val="accent2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1400" b="0" i="0" u="none" strike="noStrike" cap="none" dirty="0">
                <a:solidFill>
                  <a:srgbClr val="575556"/>
                </a:solidFill>
                <a:latin typeface="Dosis"/>
                <a:ea typeface="Dosis"/>
                <a:cs typeface="Dosis"/>
                <a:sym typeface="Dosis"/>
              </a:rPr>
              <a:t>Travaux d’Aménagement Numérique et Connectivité</a:t>
            </a:r>
            <a:endParaRPr sz="1400" b="0" i="0" u="none" strike="noStrike" cap="none" dirty="0">
              <a:solidFill>
                <a:srgbClr val="57555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6" name="Google Shape;406;g3435d04c8f6_0_458"/>
          <p:cNvSpPr txBox="1">
            <a:spLocks noGrp="1"/>
          </p:cNvSpPr>
          <p:nvPr>
            <p:ph type="subTitle" idx="2"/>
          </p:nvPr>
        </p:nvSpPr>
        <p:spPr>
          <a:xfrm>
            <a:off x="158125" y="644300"/>
            <a:ext cx="28146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</a:pPr>
            <a:r>
              <a:rPr lang="fr-FR"/>
              <a:t>Nouvelles prestations LOUTRE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</a:pPr>
            <a:endParaRPr sz="1800" b="0">
              <a:solidFill>
                <a:srgbClr val="575556"/>
              </a:solidFill>
            </a:endParaRPr>
          </a:p>
        </p:txBody>
      </p:sp>
      <p:sp>
        <p:nvSpPr>
          <p:cNvPr id="404" name="Google Shape;404;g3435d04c8f6_0_45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fr-FR"/>
              <a:t>COPR’EAU DE PLUIE</a:t>
            </a:r>
            <a:endParaRPr/>
          </a:p>
        </p:txBody>
      </p:sp>
      <p:sp>
        <p:nvSpPr>
          <p:cNvPr id="405" name="Google Shape;405;g3435d04c8f6_0_458"/>
          <p:cNvSpPr txBox="1"/>
          <p:nvPr/>
        </p:nvSpPr>
        <p:spPr>
          <a:xfrm>
            <a:off x="818003" y="735904"/>
            <a:ext cx="71544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3373"/>
              </a:buClr>
              <a:buSzPts val="1100"/>
              <a:buFont typeface="Calibri"/>
              <a:buNone/>
            </a:pPr>
            <a:endParaRPr sz="1800" b="1" i="0" u="none" strike="noStrike" cap="none">
              <a:solidFill>
                <a:srgbClr val="7AB1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g3435d04c8f6_0_458"/>
          <p:cNvSpPr/>
          <p:nvPr/>
        </p:nvSpPr>
        <p:spPr>
          <a:xfrm>
            <a:off x="2831275" y="604700"/>
            <a:ext cx="5316600" cy="35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vv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g3435d04c8f6_0_458"/>
          <p:cNvSpPr/>
          <p:nvPr/>
        </p:nvSpPr>
        <p:spPr>
          <a:xfrm>
            <a:off x="2162775" y="151475"/>
            <a:ext cx="6642600" cy="50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7;g2b67b989927_5_33">
            <a:extLst>
              <a:ext uri="{FF2B5EF4-FFF2-40B4-BE49-F238E27FC236}">
                <a16:creationId xmlns:a16="http://schemas.microsoft.com/office/drawing/2014/main" id="{30949452-6010-5C98-FA29-F4CE6D1E2EF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 b="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ECHANGES </a:t>
            </a:r>
            <a:endParaRPr sz="2400" b="1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body" idx="1"/>
          </p:nvPr>
        </p:nvSpPr>
        <p:spPr>
          <a:xfrm>
            <a:off x="457201" y="1249100"/>
            <a:ext cx="4400986" cy="2377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fr-FR" sz="1400" b="1" dirty="0"/>
              <a:t>Tiers de confiance </a:t>
            </a:r>
            <a:r>
              <a:rPr lang="fr-FR" sz="1400" dirty="0"/>
              <a:t>pour :</a:t>
            </a:r>
            <a:endParaRPr sz="1400" dirty="0"/>
          </a:p>
          <a:p>
            <a:pPr marL="158750" lvl="0" indent="0" algn="just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fr-FR" sz="1400" dirty="0">
                <a:solidFill>
                  <a:srgbClr val="7DCFB5"/>
                </a:solidFill>
              </a:rPr>
              <a:t>➜ </a:t>
            </a:r>
            <a:r>
              <a:rPr lang="fr-FR" sz="1400" b="1" dirty="0"/>
              <a:t>Accompagner et inciter </a:t>
            </a:r>
            <a:r>
              <a:rPr lang="fr-FR" sz="1400" dirty="0"/>
              <a:t>un parcours de « </a:t>
            </a:r>
            <a:r>
              <a:rPr lang="fr-FR" sz="1400" dirty="0" err="1"/>
              <a:t>désimperméabilisation</a:t>
            </a:r>
            <a:r>
              <a:rPr lang="fr-FR" sz="1400" dirty="0"/>
              <a:t> des copropriétés », avec neutralité, gratuité, indépendance, sur les volets :</a:t>
            </a:r>
            <a:endParaRPr sz="1400" dirty="0"/>
          </a:p>
          <a:p>
            <a:pPr marL="914400" lvl="1" indent="-298450" algn="just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</a:pPr>
            <a:r>
              <a:rPr lang="fr-FR" sz="1400" dirty="0"/>
              <a:t>Technique, </a:t>
            </a:r>
            <a:endParaRPr sz="1400" dirty="0"/>
          </a:p>
          <a:p>
            <a:pPr marL="914400" lvl="1" indent="-298450" algn="just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</a:pPr>
            <a:r>
              <a:rPr lang="fr-FR" sz="1400" dirty="0"/>
              <a:t>Juridique, </a:t>
            </a:r>
            <a:endParaRPr sz="1400" dirty="0"/>
          </a:p>
          <a:p>
            <a:pPr marL="914400" lvl="1" indent="-298450" algn="just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</a:pPr>
            <a:r>
              <a:rPr lang="fr-FR" sz="1400" dirty="0"/>
              <a:t>Financier.</a:t>
            </a:r>
            <a:endParaRPr sz="1400" dirty="0"/>
          </a:p>
          <a:p>
            <a:pPr marL="158750" lvl="0" indent="0" algn="just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fr-FR" sz="1400" dirty="0">
                <a:solidFill>
                  <a:srgbClr val="7DCFB5"/>
                </a:solidFill>
              </a:rPr>
              <a:t>➜ </a:t>
            </a:r>
            <a:r>
              <a:rPr lang="fr-FR" sz="1400" dirty="0"/>
              <a:t>Contribuer à la dynamique territoriale par des actions partenariales (relai de supports, de visibilité, de subvention, visibilité des professionnels, etc.)</a:t>
            </a:r>
            <a:endParaRPr sz="1400" dirty="0"/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fr-FR" dirty="0"/>
              <a:t>L’ALEC en bref</a:t>
            </a:r>
          </a:p>
        </p:txBody>
      </p:sp>
      <p:sp>
        <p:nvSpPr>
          <p:cNvPr id="88" name="Google Shape;88;p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fr-FR" b="1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COPR’EAU DE PLUIE</a:t>
            </a:r>
            <a:endParaRPr/>
          </a:p>
        </p:txBody>
      </p:sp>
      <p:sp>
        <p:nvSpPr>
          <p:cNvPr id="93" name="Google Shape;93;p1"/>
          <p:cNvSpPr/>
          <p:nvPr/>
        </p:nvSpPr>
        <p:spPr>
          <a:xfrm rot="10800000">
            <a:off x="1696954" y="1078586"/>
            <a:ext cx="250097" cy="108000"/>
          </a:xfrm>
          <a:prstGeom prst="flowChartOnlineStorag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>
              <a:sym typeface="Dosis"/>
            </a:endParaRPr>
          </a:p>
        </p:txBody>
      </p:sp>
      <p:sp>
        <p:nvSpPr>
          <p:cNvPr id="2" name="Google Shape;484;g3435c0e719f_1_0">
            <a:extLst>
              <a:ext uri="{FF2B5EF4-FFF2-40B4-BE49-F238E27FC236}">
                <a16:creationId xmlns:a16="http://schemas.microsoft.com/office/drawing/2014/main" id="{652C3C86-011F-E288-50B9-C3659D475443}"/>
              </a:ext>
            </a:extLst>
          </p:cNvPr>
          <p:cNvSpPr/>
          <p:nvPr/>
        </p:nvSpPr>
        <p:spPr>
          <a:xfrm>
            <a:off x="1500733" y="654650"/>
            <a:ext cx="6141092" cy="30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vv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79;g1f0b43417e9_3_94">
            <a:extLst>
              <a:ext uri="{FF2B5EF4-FFF2-40B4-BE49-F238E27FC236}">
                <a16:creationId xmlns:a16="http://schemas.microsoft.com/office/drawing/2014/main" id="{71792AD3-5FC5-EBE9-A52C-643730765586}"/>
              </a:ext>
            </a:extLst>
          </p:cNvPr>
          <p:cNvSpPr/>
          <p:nvPr/>
        </p:nvSpPr>
        <p:spPr>
          <a:xfrm>
            <a:off x="2167062" y="223364"/>
            <a:ext cx="6069517" cy="4331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7532" y="788300"/>
            <a:ext cx="3089047" cy="35558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;g2b67b989927_5_33">
            <a:extLst>
              <a:ext uri="{FF2B5EF4-FFF2-40B4-BE49-F238E27FC236}">
                <a16:creationId xmlns:a16="http://schemas.microsoft.com/office/drawing/2014/main" id="{C61B88E9-F4A9-CD64-39BB-BC14C663DD3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sis"/>
              <a:buNone/>
            </a:pPr>
            <a:r>
              <a:rPr lang="fr-FR" sz="3200"/>
              <a:t>OBJECTIFS ET ENJEUX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7D7CFB-B2F5-8E42-83C1-CB633243E1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6" name="Google Shape;106;g2c8b50808aa_0_10"/>
          <p:cNvSpPr txBox="1">
            <a:spLocks noGrp="1"/>
          </p:cNvSpPr>
          <p:nvPr>
            <p:ph type="subTitle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fr-FR" dirty="0"/>
              <a:t>Objectifs / enjeux </a:t>
            </a:r>
          </a:p>
        </p:txBody>
      </p:sp>
      <p:sp>
        <p:nvSpPr>
          <p:cNvPr id="105" name="Google Shape;105;g2c8b50808aa_0_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fr-FR" b="1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1. OBJECTIFS ET ENJEUX </a:t>
            </a:r>
            <a:endParaRPr/>
          </a:p>
        </p:txBody>
      </p:sp>
      <p:sp>
        <p:nvSpPr>
          <p:cNvPr id="107" name="Google Shape;107;g2c8b50808aa_0_10"/>
          <p:cNvSpPr/>
          <p:nvPr/>
        </p:nvSpPr>
        <p:spPr>
          <a:xfrm>
            <a:off x="2617557" y="112900"/>
            <a:ext cx="6264468" cy="616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g2c8b50808aa_0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239391"/>
            <a:ext cx="5039068" cy="2757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" name="Google Shape;109;g2c8b50808aa_0_10"/>
          <p:cNvGrpSpPr/>
          <p:nvPr/>
        </p:nvGrpSpPr>
        <p:grpSpPr>
          <a:xfrm>
            <a:off x="2266308" y="990335"/>
            <a:ext cx="2965784" cy="259357"/>
            <a:chOff x="2465255" y="994271"/>
            <a:chExt cx="2965784" cy="259357"/>
          </a:xfrm>
        </p:grpSpPr>
        <p:sp>
          <p:nvSpPr>
            <p:cNvPr id="110" name="Google Shape;110;g2c8b50808aa_0_10"/>
            <p:cNvSpPr/>
            <p:nvPr/>
          </p:nvSpPr>
          <p:spPr>
            <a:xfrm rot="10800000">
              <a:off x="2465255" y="1081275"/>
              <a:ext cx="250097" cy="108000"/>
            </a:xfrm>
            <a:prstGeom prst="flowChartOnlineStorag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111" name="Google Shape;111;g2c8b50808aa_0_10"/>
            <p:cNvSpPr/>
            <p:nvPr/>
          </p:nvSpPr>
          <p:spPr>
            <a:xfrm>
              <a:off x="2644384" y="994271"/>
              <a:ext cx="2786655" cy="25935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Google Shape;484;g3435c0e719f_1_0">
            <a:extLst>
              <a:ext uri="{FF2B5EF4-FFF2-40B4-BE49-F238E27FC236}">
                <a16:creationId xmlns:a16="http://schemas.microsoft.com/office/drawing/2014/main" id="{286CD95B-3929-5F8E-CBE7-5DBD65A7D92A}"/>
              </a:ext>
            </a:extLst>
          </p:cNvPr>
          <p:cNvSpPr/>
          <p:nvPr/>
        </p:nvSpPr>
        <p:spPr>
          <a:xfrm>
            <a:off x="1758999" y="654650"/>
            <a:ext cx="5882826" cy="30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vv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7;g2b67b989927_5_33">
            <a:extLst>
              <a:ext uri="{FF2B5EF4-FFF2-40B4-BE49-F238E27FC236}">
                <a16:creationId xmlns:a16="http://schemas.microsoft.com/office/drawing/2014/main" id="{28A032CC-E20A-F3C8-7B73-0C44C9F8D59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4814"/>
              <a:buNone/>
            </a:pPr>
            <a:r>
              <a:rPr lang="fr-FR"/>
              <a:t>DIAGNOSTIC DU POTENTIEL DE DÉSIMPERMÉABILISATION  </a:t>
            </a:r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4726899" y="812551"/>
            <a:ext cx="4242704" cy="378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9FE3"/>
              </a:buClr>
              <a:buSzPts val="1000"/>
              <a:buNone/>
            </a:pPr>
            <a:r>
              <a:rPr lang="fr-FR"/>
              <a:t>Objectifs et périmètre d’étude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9FE3"/>
              </a:buClr>
              <a:buSzPts val="1000"/>
              <a:buNone/>
            </a:pPr>
            <a:endParaRPr/>
          </a:p>
          <a:p>
            <a:pPr marL="514350" lvl="1" indent="-171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9FE3"/>
              </a:buClr>
              <a:buSzPts val="900"/>
              <a:buChar char="/"/>
            </a:pPr>
            <a:r>
              <a:rPr lang="fr-FR" sz="1200" b="1"/>
              <a:t>Évaluer et cartographier les zones susceptibles d’être « désimperméabilisées »</a:t>
            </a:r>
            <a:endParaRPr/>
          </a:p>
          <a:p>
            <a:pPr marL="342900" lvl="1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9FE3"/>
              </a:buClr>
              <a:buSzPts val="900"/>
              <a:buNone/>
            </a:pPr>
            <a:endParaRPr sz="1200" b="1"/>
          </a:p>
          <a:p>
            <a:pPr marL="514350" lvl="1" indent="-171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9FE3"/>
              </a:buClr>
              <a:buSzPts val="900"/>
              <a:buChar char="/"/>
            </a:pPr>
            <a:r>
              <a:rPr lang="fr-FR" sz="1200" b="1"/>
              <a:t>Proposer une feuille de route </a:t>
            </a:r>
            <a:r>
              <a:rPr lang="fr-FR" sz="1200"/>
              <a:t>pour la mise en œuvre de la désimperméabilisation  </a:t>
            </a:r>
            <a:endParaRPr/>
          </a:p>
          <a:p>
            <a:pPr marL="514350" lvl="1" indent="-1143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9FE3"/>
              </a:buClr>
              <a:buSzPts val="900"/>
              <a:buNone/>
            </a:pPr>
            <a:endParaRPr sz="1200"/>
          </a:p>
          <a:p>
            <a:pPr marL="514350" lvl="1" indent="-171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9FE3"/>
              </a:buClr>
              <a:buSzPts val="900"/>
              <a:buChar char="/"/>
            </a:pPr>
            <a:r>
              <a:rPr lang="fr-FR" sz="1200"/>
              <a:t>Territoire métropolitain : 3 150 km²</a:t>
            </a:r>
            <a:endParaRPr/>
          </a:p>
          <a:p>
            <a:pPr marL="514350" lvl="1" indent="-1143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9FE3"/>
              </a:buClr>
              <a:buSzPts val="900"/>
              <a:buNone/>
            </a:pPr>
            <a:endParaRPr sz="1200"/>
          </a:p>
          <a:p>
            <a:pPr marL="514350" lvl="1" indent="-171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9FE3"/>
              </a:buClr>
              <a:buSzPts val="900"/>
              <a:buChar char="/"/>
            </a:pPr>
            <a:r>
              <a:rPr lang="fr-FR" sz="1200" b="1"/>
              <a:t>Zone d’étude : 625 km² correspondant à la zone urbanisée métropolitaine (20%)</a:t>
            </a:r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  <p:sp>
        <p:nvSpPr>
          <p:cNvPr id="118" name="Google Shape;118;p23"/>
          <p:cNvSpPr/>
          <p:nvPr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23" descr="Une image contenant car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r="2837"/>
          <a:stretch/>
        </p:blipFill>
        <p:spPr>
          <a:xfrm>
            <a:off x="235587" y="812551"/>
            <a:ext cx="4335928" cy="364276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3"/>
          <p:cNvSpPr txBox="1"/>
          <p:nvPr/>
        </p:nvSpPr>
        <p:spPr>
          <a:xfrm>
            <a:off x="369611" y="4415113"/>
            <a:ext cx="4201904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9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Zone urbanisée de la Métropole ciblée (d’après Mode d’Occupation des Sols de 2017)</a:t>
            </a:r>
            <a:endParaRPr sz="9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3"/>
          <p:cNvSpPr txBox="1"/>
          <p:nvPr/>
        </p:nvSpPr>
        <p:spPr>
          <a:xfrm>
            <a:off x="235587" y="4773492"/>
            <a:ext cx="210826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9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Accompagnement par le bureau d’études</a:t>
            </a:r>
            <a:endParaRPr sz="9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23" descr="Une image contenant texte, arts de la table, assiette, clipart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3856" y="4787646"/>
            <a:ext cx="616240" cy="21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8863" y="4512733"/>
            <a:ext cx="391452" cy="39145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3"/>
          <p:cNvSpPr/>
          <p:nvPr/>
        </p:nvSpPr>
        <p:spPr>
          <a:xfrm>
            <a:off x="7168617" y="4599868"/>
            <a:ext cx="1382070" cy="5286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6240" y="4361762"/>
            <a:ext cx="7620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3"/>
          <p:cNvSpPr txBox="1"/>
          <p:nvPr/>
        </p:nvSpPr>
        <p:spPr>
          <a:xfrm>
            <a:off x="6407338" y="4663572"/>
            <a:ext cx="132588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fr-FR" sz="600" b="1" i="0" u="none" strike="noStrike" cap="none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EN PARTENARIAT AVEC </a:t>
            </a:r>
            <a:r>
              <a:rPr lang="fr-FR" sz="600" b="0" i="0" u="none" strike="noStrike" cap="none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600" b="0" i="0" u="none" strike="noStrike" cap="none">
              <a:solidFill>
                <a:srgbClr val="2020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23" descr="Agence de l'eau Rhône Méditerranée Corse - établissement public de l'État  (vers la page d'accueil.)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00846" y="4054588"/>
            <a:ext cx="731144" cy="992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/>
          <p:nvPr/>
        </p:nvSpPr>
        <p:spPr>
          <a:xfrm>
            <a:off x="7168617" y="4599868"/>
            <a:ext cx="1382070" cy="5286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330" y="1152542"/>
            <a:ext cx="7846407" cy="201228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4814"/>
              <a:buNone/>
            </a:pPr>
            <a:r>
              <a:rPr lang="fr-FR"/>
              <a:t>DIAGNOSTIC DU POTENTIEL DE DÉSIMPERMÉABILISATION  </a:t>
            </a:r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body" idx="1"/>
          </p:nvPr>
        </p:nvSpPr>
        <p:spPr>
          <a:xfrm>
            <a:off x="479663" y="589305"/>
            <a:ext cx="4242704" cy="38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9FE3"/>
              </a:buClr>
              <a:buSzPts val="1000"/>
              <a:buNone/>
            </a:pPr>
            <a:r>
              <a:rPr lang="fr-FR"/>
              <a:t>Méthodologie</a:t>
            </a:r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  <p:sp>
        <p:nvSpPr>
          <p:cNvPr id="138" name="Google Shape;138;p25"/>
          <p:cNvSpPr/>
          <p:nvPr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" name="Google Shape;139;p25"/>
          <p:cNvGrpSpPr/>
          <p:nvPr/>
        </p:nvGrpSpPr>
        <p:grpSpPr>
          <a:xfrm>
            <a:off x="704972" y="689557"/>
            <a:ext cx="7666805" cy="1940881"/>
            <a:chOff x="750598" y="677648"/>
            <a:chExt cx="7713802" cy="1709331"/>
          </a:xfrm>
        </p:grpSpPr>
        <p:sp>
          <p:nvSpPr>
            <p:cNvPr id="140" name="Google Shape;140;p25"/>
            <p:cNvSpPr txBox="1"/>
            <p:nvPr/>
          </p:nvSpPr>
          <p:spPr>
            <a:xfrm>
              <a:off x="750598" y="876880"/>
              <a:ext cx="2147343" cy="223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fr-FR" sz="1050" b="1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ENJEUX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5"/>
            <p:cNvSpPr txBox="1"/>
            <p:nvPr/>
          </p:nvSpPr>
          <p:spPr>
            <a:xfrm>
              <a:off x="3546394" y="879050"/>
              <a:ext cx="2209209" cy="223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fr-FR" sz="105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Infiltration des eaux pluviales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2" name="Google Shape;142;p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96840" y="1163568"/>
              <a:ext cx="877148" cy="488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673058" y="1125770"/>
              <a:ext cx="1000268" cy="563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2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532972" y="980248"/>
              <a:ext cx="901684" cy="14067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Google Shape;145;p25"/>
            <p:cNvSpPr txBox="1"/>
            <p:nvPr/>
          </p:nvSpPr>
          <p:spPr>
            <a:xfrm>
              <a:off x="3488740" y="677648"/>
              <a:ext cx="4369173" cy="223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fr-FR" sz="1050" b="1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CONTRAINTES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5"/>
            <p:cNvSpPr txBox="1"/>
            <p:nvPr/>
          </p:nvSpPr>
          <p:spPr>
            <a:xfrm>
              <a:off x="6346402" y="852113"/>
              <a:ext cx="2117998" cy="223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fr-FR" sz="105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Complexité technique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" name="Google Shape;149;p25"/>
          <p:cNvSpPr txBox="1"/>
          <p:nvPr/>
        </p:nvSpPr>
        <p:spPr>
          <a:xfrm>
            <a:off x="390004" y="3203919"/>
            <a:ext cx="2600720" cy="45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fr-FR" sz="1050" b="1" i="1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Quels bénéfices/motivations à agir 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fr-FR" sz="1050" b="1" i="1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PRIORITE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5"/>
          <p:cNvSpPr txBox="1"/>
          <p:nvPr/>
        </p:nvSpPr>
        <p:spPr>
          <a:xfrm>
            <a:off x="4650762" y="3124229"/>
            <a:ext cx="2600720" cy="45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fr-FR" sz="1050" b="1" i="1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Facilité de mise en œuvre 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fr-FR" sz="1050" b="1" i="1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FAISABILITE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51" name="Google Shape;151;p25"/>
          <p:cNvGraphicFramePr/>
          <p:nvPr/>
        </p:nvGraphicFramePr>
        <p:xfrm>
          <a:off x="1078280" y="3816893"/>
          <a:ext cx="1368250" cy="914440"/>
        </p:xfrm>
        <a:graphic>
          <a:graphicData uri="http://schemas.openxmlformats.org/drawingml/2006/table">
            <a:tbl>
              <a:tblPr firstRow="1" bandRow="1">
                <a:noFill/>
                <a:tableStyleId>{7D87AE01-7161-4B75-8F67-4AE6EC248F46}</a:tableStyleId>
              </a:tblPr>
              <a:tblGrid>
                <a:gridCol w="108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b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Enjeux très forts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0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b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0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Enjeux forts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1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1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u="none" strike="noStrike" cap="none">
                          <a:solidFill>
                            <a:schemeClr val="dk1"/>
                          </a:solidFill>
                        </a:rPr>
                        <a:t>Enjeux moyens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DA8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u="none" strike="noStrike" cap="none">
                          <a:solidFill>
                            <a:schemeClr val="dk1"/>
                          </a:solidFill>
                        </a:rPr>
                        <a:t>4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DA8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u="none" strike="noStrike" cap="none">
                          <a:solidFill>
                            <a:schemeClr val="dk1"/>
                          </a:solidFill>
                        </a:rPr>
                        <a:t>Enjeux limités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ED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u="none" strike="noStrike" cap="none">
                          <a:solidFill>
                            <a:schemeClr val="dk1"/>
                          </a:solidFill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ED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52" name="Google Shape;152;p25"/>
          <p:cNvGraphicFramePr/>
          <p:nvPr/>
        </p:nvGraphicFramePr>
        <p:xfrm>
          <a:off x="3741116" y="3614650"/>
          <a:ext cx="1661500" cy="1260000"/>
        </p:xfrm>
        <a:graphic>
          <a:graphicData uri="http://schemas.openxmlformats.org/drawingml/2006/table">
            <a:tbl>
              <a:tblPr firstRow="1" bandRow="1">
                <a:noFill/>
                <a:tableStyleId>{7D87AE01-7161-4B75-8F67-4AE6EC248F46}</a:tableStyleId>
              </a:tblPr>
              <a:tblGrid>
                <a:gridCol w="137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b="0" u="none" strike="noStrike" cap="none">
                          <a:solidFill>
                            <a:schemeClr val="dk1"/>
                          </a:solidFill>
                        </a:rPr>
                        <a:t>Pas de contrainte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1F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b="0" u="none" strike="noStrike" cap="none">
                          <a:solidFill>
                            <a:schemeClr val="dk1"/>
                          </a:solidFill>
                        </a:rPr>
                        <a:t>4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1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u="none" strike="noStrike" cap="none">
                          <a:solidFill>
                            <a:schemeClr val="dk1"/>
                          </a:solidFill>
                        </a:rPr>
                        <a:t>Contrainte faible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83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u="none" strike="noStrike" cap="none">
                          <a:solidFill>
                            <a:schemeClr val="dk1"/>
                          </a:solidFill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83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u="none" strike="noStrike" cap="none">
                          <a:solidFill>
                            <a:schemeClr val="dk1"/>
                          </a:solidFill>
                        </a:rPr>
                        <a:t>Contrainte moyenne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5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u="none" strike="noStrike" cap="none">
                          <a:solidFill>
                            <a:schemeClr val="dk1"/>
                          </a:solidFill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5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Contrainte forte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8C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8C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Contrainte très forte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216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21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53" name="Google Shape;153;p25"/>
          <p:cNvGraphicFramePr/>
          <p:nvPr/>
        </p:nvGraphicFramePr>
        <p:xfrm>
          <a:off x="6464370" y="3773258"/>
          <a:ext cx="1692000" cy="914440"/>
        </p:xfrm>
        <a:graphic>
          <a:graphicData uri="http://schemas.openxmlformats.org/drawingml/2006/table">
            <a:tbl>
              <a:tblPr firstRow="1" bandRow="1">
                <a:noFill/>
                <a:tableStyleId>{7D87AE01-7161-4B75-8F67-4AE6EC248F46}</a:tableStyleId>
              </a:tblPr>
              <a:tblGrid>
                <a:gridCol w="140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b="0" i="0" u="none" strike="noStrike" cap="none">
                          <a:solidFill>
                            <a:schemeClr val="dk1"/>
                          </a:solidFill>
                        </a:rPr>
                        <a:t>Complexité faible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0CD4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b="0" i="0" u="none" strike="noStrike" cap="none">
                          <a:solidFill>
                            <a:schemeClr val="dk1"/>
                          </a:solidFill>
                        </a:rPr>
                        <a:t>8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0CD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i="0" u="none" strike="noStrike" cap="none">
                          <a:solidFill>
                            <a:schemeClr val="dk1"/>
                          </a:solidFill>
                        </a:rPr>
                        <a:t>Complexité moyenne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5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i="0" u="none" strike="noStrike" cap="none">
                          <a:solidFill>
                            <a:schemeClr val="dk1"/>
                          </a:solidFill>
                        </a:rPr>
                        <a:t>6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5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i="0" u="none" strike="noStrike" cap="none">
                          <a:solidFill>
                            <a:schemeClr val="dk1"/>
                          </a:solidFill>
                        </a:rPr>
                        <a:t>Complexité forte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8C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i="0" u="none" strike="noStrike" cap="none">
                          <a:solidFill>
                            <a:schemeClr val="dk1"/>
                          </a:solidFill>
                        </a:rPr>
                        <a:t>4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8C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b="0" i="0" u="none" strike="noStrike" cap="none">
                          <a:solidFill>
                            <a:schemeClr val="dk1"/>
                          </a:solidFill>
                        </a:rPr>
                        <a:t>Complexité très forte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1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fr-FR" sz="9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1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4" name="Google Shape;154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4483" y="4047108"/>
            <a:ext cx="453970" cy="453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06510" y="3990958"/>
            <a:ext cx="453970" cy="453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36240" y="4361762"/>
            <a:ext cx="76200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e23764917b_0_2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/>
              <a:t>LE PROGRAMME COPR’EAU DE PLUIE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DC22C13-DE78-8BD3-D8CD-5136BEC4A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8" name="Google Shape;168;p35"/>
          <p:cNvSpPr txBox="1">
            <a:spLocks noGrp="1"/>
          </p:cNvSpPr>
          <p:nvPr>
            <p:ph type="subTitle" idx="2"/>
          </p:nvPr>
        </p:nvSpPr>
        <p:spPr>
          <a:xfrm>
            <a:off x="0" y="644300"/>
            <a:ext cx="5610497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450" dirty="0"/>
              <a:t>Calendrier prévisionnel (et gouvernance)</a:t>
            </a:r>
            <a:endParaRPr lang="fr-FR" dirty="0"/>
          </a:p>
        </p:txBody>
      </p:sp>
      <p:sp>
        <p:nvSpPr>
          <p:cNvPr id="166" name="Google Shape;166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osis"/>
              <a:buNone/>
            </a:pPr>
            <a:r>
              <a:rPr lang="fr-FR" dirty="0"/>
              <a:t>2. LE PROGRAMME COPR’EAU DE PLUIE</a:t>
            </a:r>
            <a:endParaRPr dirty="0"/>
          </a:p>
        </p:txBody>
      </p:sp>
      <p:pic>
        <p:nvPicPr>
          <p:cNvPr id="167" name="Google Shape;167;p35"/>
          <p:cNvPicPr preferRelativeResize="0"/>
          <p:nvPr/>
        </p:nvPicPr>
        <p:blipFill rotWithShape="1">
          <a:blip r:embed="rId3">
            <a:alphaModFix/>
          </a:blip>
          <a:srcRect r="5124"/>
          <a:stretch/>
        </p:blipFill>
        <p:spPr>
          <a:xfrm>
            <a:off x="321043" y="1267425"/>
            <a:ext cx="7571982" cy="324366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5"/>
          <p:cNvSpPr/>
          <p:nvPr/>
        </p:nvSpPr>
        <p:spPr>
          <a:xfrm>
            <a:off x="3873985" y="68276"/>
            <a:ext cx="4425417" cy="59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0" name="Google Shape;170;p35"/>
          <p:cNvGrpSpPr/>
          <p:nvPr/>
        </p:nvGrpSpPr>
        <p:grpSpPr>
          <a:xfrm>
            <a:off x="2534578" y="991582"/>
            <a:ext cx="2965784" cy="259357"/>
            <a:chOff x="2465255" y="994271"/>
            <a:chExt cx="2965784" cy="259357"/>
          </a:xfrm>
        </p:grpSpPr>
        <p:sp>
          <p:nvSpPr>
            <p:cNvPr id="171" name="Google Shape;171;p35"/>
            <p:cNvSpPr/>
            <p:nvPr/>
          </p:nvSpPr>
          <p:spPr>
            <a:xfrm rot="10800000">
              <a:off x="2465255" y="1081275"/>
              <a:ext cx="250097" cy="108000"/>
            </a:xfrm>
            <a:prstGeom prst="flowChartOnlineStorag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172" name="Google Shape;172;p35"/>
            <p:cNvSpPr/>
            <p:nvPr/>
          </p:nvSpPr>
          <p:spPr>
            <a:xfrm>
              <a:off x="2644384" y="994271"/>
              <a:ext cx="2786655" cy="25935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Google Shape;484;g3435c0e719f_1_0">
            <a:extLst>
              <a:ext uri="{FF2B5EF4-FFF2-40B4-BE49-F238E27FC236}">
                <a16:creationId xmlns:a16="http://schemas.microsoft.com/office/drawing/2014/main" id="{0AA916C0-6211-1F95-C3E9-DD9B3EF234B9}"/>
              </a:ext>
            </a:extLst>
          </p:cNvPr>
          <p:cNvSpPr/>
          <p:nvPr/>
        </p:nvSpPr>
        <p:spPr>
          <a:xfrm>
            <a:off x="3392353" y="654650"/>
            <a:ext cx="4249471" cy="30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vv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7;g2b67b989927_5_33">
            <a:extLst>
              <a:ext uri="{FF2B5EF4-FFF2-40B4-BE49-F238E27FC236}">
                <a16:creationId xmlns:a16="http://schemas.microsoft.com/office/drawing/2014/main" id="{363086AB-13B1-6408-5D1D-20D501330AC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71707" y="4810703"/>
            <a:ext cx="4200293" cy="25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044F8D"/>
                </a:solidFill>
                <a:latin typeface="Dosis" pitchFamily="2" charset="0"/>
                <a:ea typeface="Dosi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Présentation </a:t>
            </a:r>
            <a:r>
              <a:rPr lang="fr-FR" dirty="0" err="1"/>
              <a:t>Copr’eau</a:t>
            </a:r>
            <a:r>
              <a:rPr lang="fr-FR" dirty="0"/>
              <a:t> de pluie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OUTRE">
  <a:themeElements>
    <a:clrScheme name="ALEC Métropole Marseillaise">
      <a:dk1>
        <a:srgbClr val="404040"/>
      </a:dk1>
      <a:lt1>
        <a:srgbClr val="FFFFFF"/>
      </a:lt1>
      <a:dk2>
        <a:srgbClr val="F1C30F"/>
      </a:dk2>
      <a:lt2>
        <a:srgbClr val="C4BD97"/>
      </a:lt2>
      <a:accent1>
        <a:srgbClr val="404040"/>
      </a:accent1>
      <a:accent2>
        <a:srgbClr val="8AB55E"/>
      </a:accent2>
      <a:accent3>
        <a:srgbClr val="77933C"/>
      </a:accent3>
      <a:accent4>
        <a:srgbClr val="661035"/>
      </a:accent4>
      <a:accent5>
        <a:srgbClr val="FF710E"/>
      </a:accent5>
      <a:accent6>
        <a:srgbClr val="F29748"/>
      </a:accent6>
      <a:hlink>
        <a:srgbClr val="45273F"/>
      </a:hlink>
      <a:folHlink>
        <a:srgbClr val="2170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</TotalTime>
  <Words>1300</Words>
  <Application>Microsoft Office PowerPoint</Application>
  <PresentationFormat>Affichage à l'écran (16:9)</PresentationFormat>
  <Paragraphs>276</Paragraphs>
  <Slides>27</Slides>
  <Notes>27</Notes>
  <HiddenSlides>1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5" baseType="lpstr">
      <vt:lpstr>Century Gothic</vt:lpstr>
      <vt:lpstr>Asap</vt:lpstr>
      <vt:lpstr>Arial</vt:lpstr>
      <vt:lpstr>Dosis</vt:lpstr>
      <vt:lpstr>Dosis SemiBold</vt:lpstr>
      <vt:lpstr>Calibri</vt:lpstr>
      <vt:lpstr>Dosis ExtraBold</vt:lpstr>
      <vt:lpstr>LOUTRE</vt:lpstr>
      <vt:lpstr>Présentation PowerPoint</vt:lpstr>
      <vt:lpstr>COPR’EAU DE PLUIE</vt:lpstr>
      <vt:lpstr>COPR’EAU DE PLUIE</vt:lpstr>
      <vt:lpstr>OBJECTIFS ET ENJEUX </vt:lpstr>
      <vt:lpstr>1. OBJECTIFS ET ENJEUX </vt:lpstr>
      <vt:lpstr>DIAGNOSTIC DU POTENTIEL DE DÉSIMPERMÉABILISATION  </vt:lpstr>
      <vt:lpstr>DIAGNOSTIC DU POTENTIEL DE DÉSIMPERMÉABILISATION  </vt:lpstr>
      <vt:lpstr>LE PROGRAMME COPR’EAU DE PLUIE</vt:lpstr>
      <vt:lpstr>2. LE PROGRAMME COPR’EAU DE PLUIE</vt:lpstr>
      <vt:lpstr>2. LE PROGRAMME COPR’EAU DE PLUIE</vt:lpstr>
      <vt:lpstr>2. LE PROGRAMME COPR’EAU DE PLUIE</vt:lpstr>
      <vt:lpstr>2. LE PROGRAMME COPR’EAU DE PLUIE</vt:lpstr>
      <vt:lpstr>2. LE PROGRAMME COPR’EAU DE PLUIE</vt:lpstr>
      <vt:lpstr>FOCUS : AIDES FINANCIÈRES</vt:lpstr>
      <vt:lpstr>COPR’EAU DE PLUIE - AIDES FINANCIÈRES </vt:lpstr>
      <vt:lpstr>COPR’EAU DE PLUIE - AIDES FINANCIÈRES </vt:lpstr>
      <vt:lpstr>LOUTRE : L’OUTIL DE LA RÉNOVATION </vt:lpstr>
      <vt:lpstr>LOUTRE</vt:lpstr>
      <vt:lpstr>LOUTRE</vt:lpstr>
      <vt:lpstr>LOUTRE</vt:lpstr>
      <vt:lpstr>LOUTRE</vt:lpstr>
      <vt:lpstr>LOUTRE</vt:lpstr>
      <vt:lpstr>LOUTRE</vt:lpstr>
      <vt:lpstr>LOUTRE</vt:lpstr>
      <vt:lpstr>LOUTRE</vt:lpstr>
      <vt:lpstr>COPR’EAU DE PLUIE</vt:lpstr>
      <vt:lpstr>ECHANGES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Hana BENCHAABANE</dc:creator>
  <cp:lastModifiedBy>Rosita AMAT</cp:lastModifiedBy>
  <cp:revision>5</cp:revision>
  <dcterms:modified xsi:type="dcterms:W3CDTF">2025-03-27T09:46:07Z</dcterms:modified>
</cp:coreProperties>
</file>